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72"/>
  </p:notesMasterIdLst>
  <p:sldIdLst>
    <p:sldId id="260" r:id="rId2"/>
    <p:sldId id="382" r:id="rId3"/>
    <p:sldId id="383" r:id="rId4"/>
    <p:sldId id="261" r:id="rId5"/>
    <p:sldId id="381" r:id="rId6"/>
    <p:sldId id="379" r:id="rId7"/>
    <p:sldId id="384" r:id="rId8"/>
    <p:sldId id="378" r:id="rId9"/>
    <p:sldId id="385" r:id="rId10"/>
    <p:sldId id="391" r:id="rId11"/>
    <p:sldId id="387" r:id="rId12"/>
    <p:sldId id="389" r:id="rId13"/>
    <p:sldId id="390" r:id="rId14"/>
    <p:sldId id="301" r:id="rId15"/>
    <p:sldId id="266" r:id="rId16"/>
    <p:sldId id="376" r:id="rId17"/>
    <p:sldId id="392" r:id="rId18"/>
    <p:sldId id="393" r:id="rId19"/>
    <p:sldId id="394" r:id="rId20"/>
    <p:sldId id="279" r:id="rId21"/>
    <p:sldId id="377" r:id="rId22"/>
    <p:sldId id="400" r:id="rId23"/>
    <p:sldId id="410" r:id="rId24"/>
    <p:sldId id="280" r:id="rId25"/>
    <p:sldId id="399" r:id="rId26"/>
    <p:sldId id="367" r:id="rId27"/>
    <p:sldId id="283" r:id="rId28"/>
    <p:sldId id="284" r:id="rId29"/>
    <p:sldId id="357" r:id="rId30"/>
    <p:sldId id="396" r:id="rId31"/>
    <p:sldId id="397" r:id="rId32"/>
    <p:sldId id="285" r:id="rId33"/>
    <p:sldId id="341" r:id="rId34"/>
    <p:sldId id="332" r:id="rId35"/>
    <p:sldId id="334" r:id="rId36"/>
    <p:sldId id="333" r:id="rId37"/>
    <p:sldId id="330" r:id="rId38"/>
    <p:sldId id="331" r:id="rId39"/>
    <p:sldId id="321" r:id="rId40"/>
    <p:sldId id="324" r:id="rId41"/>
    <p:sldId id="323" r:id="rId42"/>
    <p:sldId id="322" r:id="rId43"/>
    <p:sldId id="325" r:id="rId44"/>
    <p:sldId id="326" r:id="rId45"/>
    <p:sldId id="327" r:id="rId46"/>
    <p:sldId id="328" r:id="rId47"/>
    <p:sldId id="358" r:id="rId48"/>
    <p:sldId id="414" r:id="rId49"/>
    <p:sldId id="363" r:id="rId50"/>
    <p:sldId id="336" r:id="rId51"/>
    <p:sldId id="351" r:id="rId52"/>
    <p:sldId id="337" r:id="rId53"/>
    <p:sldId id="412" r:id="rId54"/>
    <p:sldId id="368" r:id="rId55"/>
    <p:sldId id="366" r:id="rId56"/>
    <p:sldId id="401" r:id="rId57"/>
    <p:sldId id="402" r:id="rId58"/>
    <p:sldId id="403" r:id="rId59"/>
    <p:sldId id="404" r:id="rId60"/>
    <p:sldId id="409" r:id="rId61"/>
    <p:sldId id="407" r:id="rId62"/>
    <p:sldId id="405" r:id="rId63"/>
    <p:sldId id="406" r:id="rId64"/>
    <p:sldId id="408" r:id="rId65"/>
    <p:sldId id="411" r:id="rId66"/>
    <p:sldId id="265" r:id="rId67"/>
    <p:sldId id="398" r:id="rId68"/>
    <p:sldId id="372" r:id="rId69"/>
    <p:sldId id="295" r:id="rId70"/>
    <p:sldId id="30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9420" autoAdjust="0"/>
  </p:normalViewPr>
  <p:slideViewPr>
    <p:cSldViewPr>
      <p:cViewPr>
        <p:scale>
          <a:sx n="80" d="100"/>
          <a:sy n="80" d="100"/>
        </p:scale>
        <p:origin x="-1122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0B2DA-DE37-47FC-86C7-2DCAB7C02AE3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3C804-AF2A-4947-961C-2B7D7712F900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1DF932A-E7DB-4888-95BF-3E7F2956098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47</a:t>
            </a:fld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56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58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65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66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BF1BA-442E-404B-9C16-A6F11D7FBE97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57.jpeg"/><Relationship Id="rId4" Type="http://schemas.openxmlformats.org/officeDocument/2006/relationships/image" Target="../media/image8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1764000" y="597336"/>
            <a:ext cx="7380000" cy="455400"/>
          </a:xfrm>
          <a:prstGeom prst="rect">
            <a:avLst/>
          </a:prstGeom>
          <a:solidFill>
            <a:srgbClr val="0FA1E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dirty="0">
                <a:solidFill>
                  <a:srgbClr val="FFFFFF"/>
                </a:solidFill>
                <a:latin typeface="Arial"/>
                <a:ea typeface="MS PGothic"/>
              </a:rPr>
              <a:t>The Delft Bioinformatics Lab</a:t>
            </a:r>
            <a:endParaRPr dirty="0"/>
          </a:p>
        </p:txBody>
      </p:sp>
      <p:pic>
        <p:nvPicPr>
          <p:cNvPr id="202" name="Picture 2"/>
          <p:cNvPicPr/>
          <p:nvPr/>
        </p:nvPicPr>
        <p:blipFill>
          <a:blip r:embed="rId3" cstate="print"/>
          <a:stretch/>
        </p:blipFill>
        <p:spPr>
          <a:xfrm>
            <a:off x="1058040" y="0"/>
            <a:ext cx="3009600" cy="155628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1691640" y="1981200"/>
            <a:ext cx="7272360" cy="19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dirty="0" smtClean="0"/>
              <a:t>Aneuploid chromosome copy number estimation by Dynamic Coverage Analysis</a:t>
            </a:r>
          </a:p>
          <a:p>
            <a:r>
              <a:rPr lang="en-US" sz="1600" dirty="0" smtClean="0"/>
              <a:t>Steps towards improved short read aneuploid assembly</a:t>
            </a:r>
          </a:p>
          <a:p>
            <a:r>
              <a:rPr lang="en-US" sz="2400" dirty="0" smtClean="0"/>
              <a:t> </a:t>
            </a:r>
          </a:p>
          <a:p>
            <a:r>
              <a:rPr lang="en-US" sz="1600" dirty="0" smtClean="0"/>
              <a:t>Mel Carbajo Martínez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alibri"/>
              </a:rPr>
              <a:t>April 2017</a:t>
            </a:r>
            <a:endParaRPr sz="1400" dirty="0"/>
          </a:p>
        </p:txBody>
      </p:sp>
      <p:pic>
        <p:nvPicPr>
          <p:cNvPr id="6" name="Picture 4" descr="http://img.tfd.com/hm/JPG/A5dna.jpg"/>
          <p:cNvPicPr>
            <a:picLocks noChangeAspect="1" noChangeArrowheads="1"/>
          </p:cNvPicPr>
          <p:nvPr/>
        </p:nvPicPr>
        <p:blipFill>
          <a:blip r:embed="rId4" cstate="print"/>
          <a:srcRect b="3139"/>
          <a:stretch>
            <a:fillRect/>
          </a:stretch>
        </p:blipFill>
        <p:spPr bwMode="auto">
          <a:xfrm>
            <a:off x="152400" y="1600200"/>
            <a:ext cx="1263517" cy="4114800"/>
          </a:xfrm>
          <a:prstGeom prst="rect">
            <a:avLst/>
          </a:prstGeom>
          <a:noFill/>
        </p:spPr>
      </p:pic>
      <p:sp>
        <p:nvSpPr>
          <p:cNvPr id="8" name="CustomShape 3"/>
          <p:cNvSpPr/>
          <p:nvPr/>
        </p:nvSpPr>
        <p:spPr>
          <a:xfrm>
            <a:off x="5868144" y="5013176"/>
            <a:ext cx="3005160" cy="576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Promoter</a:t>
            </a:r>
            <a:r>
              <a:rPr lang="fr-BE" sz="2000" dirty="0" smtClean="0">
                <a:solidFill>
                  <a:srgbClr val="000000"/>
                </a:solidFill>
                <a:latin typeface="Calibri"/>
              </a:rPr>
              <a:t>: Thomas </a:t>
            </a:r>
            <a:r>
              <a:rPr lang="fr-BE" sz="2000" dirty="0" err="1" smtClean="0">
                <a:solidFill>
                  <a:srgbClr val="000000"/>
                </a:solidFill>
                <a:latin typeface="Calibri"/>
              </a:rPr>
              <a:t>Abeel</a:t>
            </a:r>
            <a:endParaRPr sz="2000" dirty="0"/>
          </a:p>
        </p:txBody>
      </p:sp>
      <p:pic>
        <p:nvPicPr>
          <p:cNvPr id="7" name="6 Imagen" descr="TuDelft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896" y="5805264"/>
            <a:ext cx="1437007" cy="884312"/>
          </a:xfrm>
          <a:prstGeom prst="rect">
            <a:avLst/>
          </a:prstGeom>
        </p:spPr>
      </p:pic>
      <p:pic>
        <p:nvPicPr>
          <p:cNvPr id="9" name="8 Imagen" descr="liacsLogo.jpg"/>
          <p:cNvPicPr>
            <a:picLocks noChangeAspect="1"/>
          </p:cNvPicPr>
          <p:nvPr/>
        </p:nvPicPr>
        <p:blipFill>
          <a:blip r:embed="rId6" cstate="print"/>
          <a:srcRect t="25978" b="21149"/>
          <a:stretch>
            <a:fillRect/>
          </a:stretch>
        </p:blipFill>
        <p:spPr>
          <a:xfrm>
            <a:off x="5076056" y="5877272"/>
            <a:ext cx="1926226" cy="720080"/>
          </a:xfrm>
          <a:prstGeom prst="rect">
            <a:avLst/>
          </a:prstGeom>
        </p:spPr>
      </p:pic>
      <p:pic>
        <p:nvPicPr>
          <p:cNvPr id="10" name="9 Imagen" descr="universiteit-leiden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0646" y="5805264"/>
            <a:ext cx="1771834" cy="78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341 CuadroTexto"/>
          <p:cNvSpPr txBox="1"/>
          <p:nvPr/>
        </p:nvSpPr>
        <p:spPr>
          <a:xfrm>
            <a:off x="3851920" y="4293096"/>
            <a:ext cx="77480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800" dirty="0" smtClean="0"/>
              <a:t>ACGTGTAGAAGTAGAGGTAAAAGTGTCGTTCCATGGCTGAGTTGTAGTCATGGCAGTAGTGGCTGTTGTTGGTGTTCTGATGACAATGATGGTCTCATCAGTTGGCAAACCATTGGTACCGGTGACTGTGGTCAATTCGGTAGAAGTAGAGGTAAAAGTGCTGTTCCATGGCTCAGTTGTAGTTATGGCAGTAGTGGCTGTTGTTGGTGTTCTGATTACAATGATG</a:t>
            </a:r>
          </a:p>
          <a:p>
            <a:endParaRPr lang="en-US" sz="2400" dirty="0" smtClean="0"/>
          </a:p>
        </p:txBody>
      </p:sp>
      <p:sp>
        <p:nvSpPr>
          <p:cNvPr id="353" name="352 Rectángulo"/>
          <p:cNvSpPr/>
          <p:nvPr/>
        </p:nvSpPr>
        <p:spPr>
          <a:xfrm>
            <a:off x="3851920" y="3933056"/>
            <a:ext cx="640871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54" name="353 Rectángulo"/>
          <p:cNvSpPr/>
          <p:nvPr/>
        </p:nvSpPr>
        <p:spPr>
          <a:xfrm>
            <a:off x="5292080" y="3933056"/>
            <a:ext cx="640871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" name="357 Imagen" descr="dna-l.jpg"/>
          <p:cNvPicPr>
            <a:picLocks noChangeAspect="1"/>
          </p:cNvPicPr>
          <p:nvPr/>
        </p:nvPicPr>
        <p:blipFill>
          <a:blip r:embed="rId3" cstate="print"/>
          <a:srcRect t="2941" r="2151" b="2941"/>
          <a:stretch>
            <a:fillRect/>
          </a:stretch>
        </p:blipFill>
        <p:spPr>
          <a:xfrm>
            <a:off x="0" y="2708920"/>
            <a:ext cx="3851920" cy="2304256"/>
          </a:xfrm>
          <a:prstGeom prst="rect">
            <a:avLst/>
          </a:prstGeom>
        </p:spPr>
      </p:pic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3851920" y="4437112"/>
            <a:ext cx="5033392" cy="72008"/>
            <a:chOff x="2535" y="15338"/>
            <a:chExt cx="7838" cy="71"/>
          </a:xfrm>
        </p:grpSpPr>
        <p:sp>
          <p:nvSpPr>
            <p:cNvPr id="662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8094E-6 L 0.16164 2.5809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61111E-6 4.93987E-6 L 0.72848 4.9398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13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2" grpId="1"/>
      <p:bldP spid="353" grpId="0" animBg="1"/>
      <p:bldP spid="353" grpId="1" animBg="1"/>
      <p:bldP spid="3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58" name="357 Imagen" descr="dna-l.jpg"/>
          <p:cNvPicPr>
            <a:picLocks noChangeAspect="1"/>
          </p:cNvPicPr>
          <p:nvPr/>
        </p:nvPicPr>
        <p:blipFill>
          <a:blip r:embed="rId3" cstate="print"/>
          <a:srcRect t="2941" r="2151" b="2941"/>
          <a:stretch>
            <a:fillRect/>
          </a:stretch>
        </p:blipFill>
        <p:spPr>
          <a:xfrm>
            <a:off x="0" y="2708920"/>
            <a:ext cx="3851920" cy="2304256"/>
          </a:xfrm>
          <a:prstGeom prst="rect">
            <a:avLst/>
          </a:prstGeom>
        </p:spPr>
      </p:pic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3851920" y="4725144"/>
            <a:ext cx="5033392" cy="72008"/>
            <a:chOff x="2535" y="15338"/>
            <a:chExt cx="7838" cy="71"/>
          </a:xfrm>
        </p:grpSpPr>
        <p:sp>
          <p:nvSpPr>
            <p:cNvPr id="662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21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24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26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54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47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39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60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6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207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7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8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20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201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1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2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99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97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95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93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9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91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3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4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89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87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85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7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8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81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0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1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79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77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3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75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73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5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71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7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69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67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65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63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61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59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57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7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55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53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4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51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8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49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47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45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43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41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9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5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0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7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1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5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177"/>
          <p:cNvGrpSpPr>
            <a:grpSpLocks/>
          </p:cNvGrpSpPr>
          <p:nvPr/>
        </p:nvGrpSpPr>
        <p:grpSpPr bwMode="auto">
          <a:xfrm>
            <a:off x="3852000" y="4437112"/>
            <a:ext cx="5033392" cy="72008"/>
            <a:chOff x="2535" y="15338"/>
            <a:chExt cx="7838" cy="71"/>
          </a:xfrm>
        </p:grpSpPr>
        <p:sp>
          <p:nvSpPr>
            <p:cNvPr id="210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8" name="Group 177"/>
          <p:cNvGrpSpPr>
            <a:grpSpLocks/>
          </p:cNvGrpSpPr>
          <p:nvPr/>
        </p:nvGrpSpPr>
        <p:grpSpPr bwMode="auto">
          <a:xfrm>
            <a:off x="3851920" y="4581128"/>
            <a:ext cx="5033392" cy="72008"/>
            <a:chOff x="2535" y="15338"/>
            <a:chExt cx="7838" cy="71"/>
          </a:xfrm>
        </p:grpSpPr>
        <p:sp>
          <p:nvSpPr>
            <p:cNvPr id="219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7" name="226 Rectángulo"/>
          <p:cNvSpPr/>
          <p:nvPr/>
        </p:nvSpPr>
        <p:spPr>
          <a:xfrm>
            <a:off x="3851920" y="5085184"/>
            <a:ext cx="529208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3528" y="3351681"/>
            <a:ext cx="2816389" cy="970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(b)  Reads aligned by overlaps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5785276" y="341726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5751961" y="3479183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324 Grupo"/>
          <p:cNvGrpSpPr/>
          <p:nvPr/>
        </p:nvGrpSpPr>
        <p:grpSpPr>
          <a:xfrm>
            <a:off x="2797187" y="4011667"/>
            <a:ext cx="5010638" cy="929501"/>
            <a:chOff x="2797187" y="3646054"/>
            <a:chExt cx="5010638" cy="929501"/>
          </a:xfrm>
        </p:grpSpPr>
        <p:sp>
          <p:nvSpPr>
            <p:cNvPr id="12" name="11 Rectángulo"/>
            <p:cNvSpPr/>
            <p:nvPr/>
          </p:nvSpPr>
          <p:spPr>
            <a:xfrm>
              <a:off x="2971800" y="37338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5984563" y="3646727"/>
              <a:ext cx="252591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/>
          </p:nvSpPr>
          <p:spPr bwMode="auto">
            <a:xfrm>
              <a:off x="5678667" y="371403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/>
          </p:nvSpPr>
          <p:spPr bwMode="auto">
            <a:xfrm>
              <a:off x="3985638" y="364672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5009330" y="3646727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Rectangle 90"/>
            <p:cNvSpPr>
              <a:spLocks noChangeArrowheads="1"/>
            </p:cNvSpPr>
            <p:nvPr/>
          </p:nvSpPr>
          <p:spPr bwMode="auto">
            <a:xfrm>
              <a:off x="5750144" y="364672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91"/>
            <p:cNvGrpSpPr>
              <a:grpSpLocks/>
            </p:cNvGrpSpPr>
            <p:nvPr/>
          </p:nvGrpSpPr>
          <p:grpSpPr bwMode="auto">
            <a:xfrm>
              <a:off x="6295305" y="3646727"/>
              <a:ext cx="371315" cy="47788"/>
              <a:chOff x="7359" y="10643"/>
              <a:chExt cx="613" cy="71"/>
            </a:xfrm>
          </p:grpSpPr>
          <p:sp>
            <p:nvSpPr>
              <p:cNvPr id="1116" name="Rectangle 92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93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7268721" y="3646727"/>
              <a:ext cx="539104" cy="47788"/>
              <a:chOff x="8966" y="10643"/>
              <a:chExt cx="890" cy="71"/>
            </a:xfrm>
          </p:grpSpPr>
          <p:sp>
            <p:nvSpPr>
              <p:cNvPr id="1119" name="Rectangle 95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96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1" name="Rectangle 97"/>
            <p:cNvSpPr>
              <a:spLocks noChangeArrowheads="1"/>
            </p:cNvSpPr>
            <p:nvPr/>
          </p:nvSpPr>
          <p:spPr bwMode="auto">
            <a:xfrm>
              <a:off x="2944380" y="37140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98"/>
            <p:cNvGrpSpPr>
              <a:grpSpLocks/>
            </p:cNvGrpSpPr>
            <p:nvPr/>
          </p:nvGrpSpPr>
          <p:grpSpPr bwMode="auto">
            <a:xfrm>
              <a:off x="3809975" y="3714033"/>
              <a:ext cx="371315" cy="47788"/>
              <a:chOff x="3256" y="10743"/>
              <a:chExt cx="613" cy="71"/>
            </a:xfrm>
          </p:grpSpPr>
          <p:sp>
            <p:nvSpPr>
              <p:cNvPr id="1123" name="Rectangle 99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00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101"/>
            <p:cNvGrpSpPr>
              <a:grpSpLocks/>
            </p:cNvGrpSpPr>
            <p:nvPr/>
          </p:nvGrpSpPr>
          <p:grpSpPr bwMode="auto">
            <a:xfrm>
              <a:off x="4885154" y="3714033"/>
              <a:ext cx="371315" cy="47788"/>
              <a:chOff x="5031" y="10743"/>
              <a:chExt cx="613" cy="71"/>
            </a:xfrm>
          </p:grpSpPr>
          <p:sp>
            <p:nvSpPr>
              <p:cNvPr id="1126" name="Rectangle 102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03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5750144" y="371403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105"/>
            <p:cNvGrpSpPr>
              <a:grpSpLocks/>
            </p:cNvGrpSpPr>
            <p:nvPr/>
          </p:nvGrpSpPr>
          <p:grpSpPr bwMode="auto">
            <a:xfrm>
              <a:off x="6381925" y="3714033"/>
              <a:ext cx="371315" cy="49134"/>
              <a:chOff x="7502" y="10743"/>
              <a:chExt cx="613" cy="73"/>
            </a:xfrm>
          </p:grpSpPr>
          <p:sp>
            <p:nvSpPr>
              <p:cNvPr id="1130" name="Rectangle 106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07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8"/>
            <p:cNvGrpSpPr>
              <a:grpSpLocks/>
            </p:cNvGrpSpPr>
            <p:nvPr/>
          </p:nvGrpSpPr>
          <p:grpSpPr bwMode="auto">
            <a:xfrm>
              <a:off x="6979179" y="3860761"/>
              <a:ext cx="371315" cy="49134"/>
              <a:chOff x="8491" y="10743"/>
              <a:chExt cx="613" cy="73"/>
            </a:xfrm>
          </p:grpSpPr>
          <p:sp>
            <p:nvSpPr>
              <p:cNvPr id="1133" name="Rectangle 109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10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35" name="Rectangle 111"/>
            <p:cNvSpPr>
              <a:spLocks noChangeArrowheads="1"/>
            </p:cNvSpPr>
            <p:nvPr/>
          </p:nvSpPr>
          <p:spPr bwMode="auto">
            <a:xfrm>
              <a:off x="7464373" y="371403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Rectangle 112"/>
            <p:cNvSpPr>
              <a:spLocks noChangeArrowheads="1"/>
            </p:cNvSpPr>
            <p:nvPr/>
          </p:nvSpPr>
          <p:spPr bwMode="auto">
            <a:xfrm>
              <a:off x="2810513" y="3782013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13"/>
            <p:cNvSpPr>
              <a:spLocks noChangeArrowheads="1"/>
            </p:cNvSpPr>
            <p:nvPr/>
          </p:nvSpPr>
          <p:spPr bwMode="auto">
            <a:xfrm>
              <a:off x="2944380" y="378201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114"/>
            <p:cNvGrpSpPr>
              <a:grpSpLocks/>
            </p:cNvGrpSpPr>
            <p:nvPr/>
          </p:nvGrpSpPr>
          <p:grpSpPr bwMode="auto">
            <a:xfrm>
              <a:off x="3759094" y="3782013"/>
              <a:ext cx="311953" cy="47788"/>
              <a:chOff x="3172" y="10844"/>
              <a:chExt cx="515" cy="71"/>
            </a:xfrm>
          </p:grpSpPr>
          <p:sp>
            <p:nvSpPr>
              <p:cNvPr id="1139" name="Rectangle 115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16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17"/>
            <p:cNvGrpSpPr>
              <a:grpSpLocks/>
            </p:cNvGrpSpPr>
            <p:nvPr/>
          </p:nvGrpSpPr>
          <p:grpSpPr bwMode="auto">
            <a:xfrm>
              <a:off x="4951180" y="3782013"/>
              <a:ext cx="371315" cy="47788"/>
              <a:chOff x="5140" y="10844"/>
              <a:chExt cx="613" cy="71"/>
            </a:xfrm>
          </p:grpSpPr>
          <p:sp>
            <p:nvSpPr>
              <p:cNvPr id="1142" name="Rectangle 118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19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20"/>
            <p:cNvGrpSpPr>
              <a:grpSpLocks/>
            </p:cNvGrpSpPr>
            <p:nvPr/>
          </p:nvGrpSpPr>
          <p:grpSpPr bwMode="auto">
            <a:xfrm>
              <a:off x="5587807" y="3782013"/>
              <a:ext cx="440369" cy="47788"/>
              <a:chOff x="6191" y="10844"/>
              <a:chExt cx="727" cy="71"/>
            </a:xfrm>
          </p:grpSpPr>
          <p:sp>
            <p:nvSpPr>
              <p:cNvPr id="1145" name="Rectangle 121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22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3"/>
            <p:cNvGrpSpPr>
              <a:grpSpLocks/>
            </p:cNvGrpSpPr>
            <p:nvPr/>
          </p:nvGrpSpPr>
          <p:grpSpPr bwMode="auto">
            <a:xfrm>
              <a:off x="6338312" y="3782013"/>
              <a:ext cx="371315" cy="47788"/>
              <a:chOff x="7430" y="10844"/>
              <a:chExt cx="613" cy="71"/>
            </a:xfrm>
          </p:grpSpPr>
          <p:sp>
            <p:nvSpPr>
              <p:cNvPr id="1148" name="Rectangle 124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25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0" name="Rectangle 126"/>
            <p:cNvSpPr>
              <a:spLocks noChangeArrowheads="1"/>
            </p:cNvSpPr>
            <p:nvPr/>
          </p:nvSpPr>
          <p:spPr bwMode="auto">
            <a:xfrm>
              <a:off x="7464373" y="378201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Rectangle 127"/>
            <p:cNvSpPr>
              <a:spLocks noChangeArrowheads="1"/>
            </p:cNvSpPr>
            <p:nvPr/>
          </p:nvSpPr>
          <p:spPr bwMode="auto">
            <a:xfrm>
              <a:off x="2893499" y="3860761"/>
              <a:ext cx="25683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Rectangle 128"/>
            <p:cNvSpPr>
              <a:spLocks noChangeArrowheads="1"/>
            </p:cNvSpPr>
            <p:nvPr/>
          </p:nvSpPr>
          <p:spPr bwMode="auto">
            <a:xfrm>
              <a:off x="2939535" y="386076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29"/>
            <p:cNvSpPr>
              <a:spLocks noChangeArrowheads="1"/>
            </p:cNvSpPr>
            <p:nvPr/>
          </p:nvSpPr>
          <p:spPr bwMode="auto">
            <a:xfrm>
              <a:off x="2914094" y="3943548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30"/>
            <p:cNvSpPr>
              <a:spLocks noChangeArrowheads="1"/>
            </p:cNvSpPr>
            <p:nvPr/>
          </p:nvSpPr>
          <p:spPr bwMode="auto">
            <a:xfrm>
              <a:off x="2939535" y="394354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Rectangle 131"/>
            <p:cNvSpPr>
              <a:spLocks noChangeArrowheads="1"/>
            </p:cNvSpPr>
            <p:nvPr/>
          </p:nvSpPr>
          <p:spPr bwMode="auto">
            <a:xfrm>
              <a:off x="3133370" y="3781340"/>
              <a:ext cx="45127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32"/>
            <p:cNvSpPr>
              <a:spLocks noChangeArrowheads="1"/>
            </p:cNvSpPr>
            <p:nvPr/>
          </p:nvSpPr>
          <p:spPr bwMode="auto">
            <a:xfrm>
              <a:off x="4131621" y="3784032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Rectangle 133"/>
            <p:cNvSpPr>
              <a:spLocks noChangeArrowheads="1"/>
            </p:cNvSpPr>
            <p:nvPr/>
          </p:nvSpPr>
          <p:spPr bwMode="auto">
            <a:xfrm>
              <a:off x="3195760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Rectangle 134"/>
            <p:cNvSpPr>
              <a:spLocks noChangeArrowheads="1"/>
            </p:cNvSpPr>
            <p:nvPr/>
          </p:nvSpPr>
          <p:spPr bwMode="auto">
            <a:xfrm>
              <a:off x="4513839" y="378201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Rectangle 135"/>
            <p:cNvSpPr>
              <a:spLocks noChangeArrowheads="1"/>
            </p:cNvSpPr>
            <p:nvPr/>
          </p:nvSpPr>
          <p:spPr bwMode="auto">
            <a:xfrm>
              <a:off x="4393298" y="371403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136"/>
            <p:cNvGrpSpPr>
              <a:grpSpLocks/>
            </p:cNvGrpSpPr>
            <p:nvPr/>
          </p:nvGrpSpPr>
          <p:grpSpPr bwMode="auto">
            <a:xfrm>
              <a:off x="6808362" y="3781340"/>
              <a:ext cx="459753" cy="47788"/>
              <a:chOff x="8276" y="10844"/>
              <a:chExt cx="759" cy="71"/>
            </a:xfrm>
          </p:grpSpPr>
          <p:sp>
            <p:nvSpPr>
              <p:cNvPr id="1161" name="Rectangle 137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2" name="Rectangle 148"/>
            <p:cNvSpPr>
              <a:spLocks noChangeArrowheads="1"/>
            </p:cNvSpPr>
            <p:nvPr/>
          </p:nvSpPr>
          <p:spPr bwMode="auto">
            <a:xfrm>
              <a:off x="3278746" y="39435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Rectangle 149"/>
            <p:cNvSpPr>
              <a:spLocks noChangeArrowheads="1"/>
            </p:cNvSpPr>
            <p:nvPr/>
          </p:nvSpPr>
          <p:spPr bwMode="auto">
            <a:xfrm>
              <a:off x="3558595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Rectangle 150"/>
            <p:cNvSpPr>
              <a:spLocks noChangeArrowheads="1"/>
            </p:cNvSpPr>
            <p:nvPr/>
          </p:nvSpPr>
          <p:spPr bwMode="auto">
            <a:xfrm>
              <a:off x="3112169" y="3713360"/>
              <a:ext cx="64692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" name="Group 151"/>
            <p:cNvGrpSpPr>
              <a:grpSpLocks/>
            </p:cNvGrpSpPr>
            <p:nvPr/>
          </p:nvGrpSpPr>
          <p:grpSpPr bwMode="auto">
            <a:xfrm>
              <a:off x="3815427" y="3943548"/>
              <a:ext cx="371315" cy="47788"/>
              <a:chOff x="3256" y="10743"/>
              <a:chExt cx="613" cy="71"/>
            </a:xfrm>
          </p:grpSpPr>
          <p:sp>
            <p:nvSpPr>
              <p:cNvPr id="1176" name="Rectangle 1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Rectangle 1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8" name="Rectangle 154"/>
            <p:cNvSpPr>
              <a:spLocks noChangeArrowheads="1"/>
            </p:cNvSpPr>
            <p:nvPr/>
          </p:nvSpPr>
          <p:spPr bwMode="auto">
            <a:xfrm>
              <a:off x="4046212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Rectangle 155"/>
            <p:cNvSpPr>
              <a:spLocks noChangeArrowheads="1"/>
            </p:cNvSpPr>
            <p:nvPr/>
          </p:nvSpPr>
          <p:spPr bwMode="auto">
            <a:xfrm>
              <a:off x="3462889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Rectangle 156"/>
            <p:cNvSpPr>
              <a:spLocks noChangeArrowheads="1"/>
            </p:cNvSpPr>
            <p:nvPr/>
          </p:nvSpPr>
          <p:spPr bwMode="auto">
            <a:xfrm>
              <a:off x="3738499" y="411921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1" name="Rectangle 157"/>
            <p:cNvSpPr>
              <a:spLocks noChangeArrowheads="1"/>
            </p:cNvSpPr>
            <p:nvPr/>
          </p:nvSpPr>
          <p:spPr bwMode="auto">
            <a:xfrm>
              <a:off x="3862674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Rectangle 158"/>
            <p:cNvSpPr>
              <a:spLocks noChangeArrowheads="1"/>
            </p:cNvSpPr>
            <p:nvPr/>
          </p:nvSpPr>
          <p:spPr bwMode="auto">
            <a:xfrm>
              <a:off x="2800216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Rectangle 159"/>
            <p:cNvSpPr>
              <a:spLocks noChangeArrowheads="1"/>
            </p:cNvSpPr>
            <p:nvPr/>
          </p:nvSpPr>
          <p:spPr bwMode="auto">
            <a:xfrm>
              <a:off x="3133370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Rectangle 160"/>
            <p:cNvSpPr>
              <a:spLocks noChangeArrowheads="1"/>
            </p:cNvSpPr>
            <p:nvPr/>
          </p:nvSpPr>
          <p:spPr bwMode="auto">
            <a:xfrm>
              <a:off x="2939535" y="402700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Rectangle 161"/>
            <p:cNvSpPr>
              <a:spLocks noChangeArrowheads="1"/>
            </p:cNvSpPr>
            <p:nvPr/>
          </p:nvSpPr>
          <p:spPr bwMode="auto">
            <a:xfrm>
              <a:off x="3980793" y="41192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Rectangle 162"/>
            <p:cNvSpPr>
              <a:spLocks noChangeArrowheads="1"/>
            </p:cNvSpPr>
            <p:nvPr/>
          </p:nvSpPr>
          <p:spPr bwMode="auto">
            <a:xfrm>
              <a:off x="3991090" y="4024989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Rectangle 163"/>
            <p:cNvSpPr>
              <a:spLocks noChangeArrowheads="1"/>
            </p:cNvSpPr>
            <p:nvPr/>
          </p:nvSpPr>
          <p:spPr bwMode="auto">
            <a:xfrm>
              <a:off x="2941352" y="421479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64"/>
            <p:cNvGrpSpPr>
              <a:grpSpLocks/>
            </p:cNvGrpSpPr>
            <p:nvPr/>
          </p:nvGrpSpPr>
          <p:grpSpPr bwMode="auto">
            <a:xfrm>
              <a:off x="3806947" y="4214793"/>
              <a:ext cx="371315" cy="47788"/>
              <a:chOff x="3256" y="10743"/>
              <a:chExt cx="613" cy="71"/>
            </a:xfrm>
          </p:grpSpPr>
          <p:sp>
            <p:nvSpPr>
              <p:cNvPr id="1189" name="Rectangle 165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6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1" name="Rectangle 167"/>
            <p:cNvSpPr>
              <a:spLocks noChangeArrowheads="1"/>
            </p:cNvSpPr>
            <p:nvPr/>
          </p:nvSpPr>
          <p:spPr bwMode="auto">
            <a:xfrm>
              <a:off x="2807484" y="4282772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Rectangle 168"/>
            <p:cNvSpPr>
              <a:spLocks noChangeArrowheads="1"/>
            </p:cNvSpPr>
            <p:nvPr/>
          </p:nvSpPr>
          <p:spPr bwMode="auto">
            <a:xfrm>
              <a:off x="2941352" y="428277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9"/>
            <p:cNvGrpSpPr>
              <a:grpSpLocks/>
            </p:cNvGrpSpPr>
            <p:nvPr/>
          </p:nvGrpSpPr>
          <p:grpSpPr bwMode="auto">
            <a:xfrm>
              <a:off x="3756065" y="4282772"/>
              <a:ext cx="311953" cy="47788"/>
              <a:chOff x="3172" y="10844"/>
              <a:chExt cx="515" cy="71"/>
            </a:xfrm>
          </p:grpSpPr>
          <p:sp>
            <p:nvSpPr>
              <p:cNvPr id="1194" name="Rectangle 170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71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6" name="Rectangle 172"/>
            <p:cNvSpPr>
              <a:spLocks noChangeArrowheads="1"/>
            </p:cNvSpPr>
            <p:nvPr/>
          </p:nvSpPr>
          <p:spPr bwMode="auto">
            <a:xfrm>
              <a:off x="2890470" y="4361521"/>
              <a:ext cx="25683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Rectangle 173"/>
            <p:cNvSpPr>
              <a:spLocks noChangeArrowheads="1"/>
            </p:cNvSpPr>
            <p:nvPr/>
          </p:nvSpPr>
          <p:spPr bwMode="auto">
            <a:xfrm>
              <a:off x="2936506" y="43615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Rectangle 174"/>
            <p:cNvSpPr>
              <a:spLocks noChangeArrowheads="1"/>
            </p:cNvSpPr>
            <p:nvPr/>
          </p:nvSpPr>
          <p:spPr bwMode="auto">
            <a:xfrm>
              <a:off x="2893499" y="4119218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Rectangle 175"/>
            <p:cNvSpPr>
              <a:spLocks noChangeArrowheads="1"/>
            </p:cNvSpPr>
            <p:nvPr/>
          </p:nvSpPr>
          <p:spPr bwMode="auto">
            <a:xfrm>
              <a:off x="2918940" y="411921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Rectangle 176"/>
            <p:cNvSpPr>
              <a:spLocks noChangeArrowheads="1"/>
            </p:cNvSpPr>
            <p:nvPr/>
          </p:nvSpPr>
          <p:spPr bwMode="auto">
            <a:xfrm>
              <a:off x="3130341" y="4282099"/>
              <a:ext cx="45127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Rectangle 177"/>
            <p:cNvSpPr>
              <a:spLocks noChangeArrowheads="1"/>
            </p:cNvSpPr>
            <p:nvPr/>
          </p:nvSpPr>
          <p:spPr bwMode="auto">
            <a:xfrm>
              <a:off x="3192732" y="43615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Rectangle 178"/>
            <p:cNvSpPr>
              <a:spLocks noChangeArrowheads="1"/>
            </p:cNvSpPr>
            <p:nvPr/>
          </p:nvSpPr>
          <p:spPr bwMode="auto">
            <a:xfrm>
              <a:off x="3275717" y="44443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Rectangle 179"/>
            <p:cNvSpPr>
              <a:spLocks noChangeArrowheads="1"/>
            </p:cNvSpPr>
            <p:nvPr/>
          </p:nvSpPr>
          <p:spPr bwMode="auto">
            <a:xfrm>
              <a:off x="3133370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Rectangle 180"/>
            <p:cNvSpPr>
              <a:spLocks noChangeArrowheads="1"/>
            </p:cNvSpPr>
            <p:nvPr/>
          </p:nvSpPr>
          <p:spPr bwMode="auto">
            <a:xfrm>
              <a:off x="3109140" y="4214120"/>
              <a:ext cx="64692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81"/>
            <p:cNvGrpSpPr>
              <a:grpSpLocks/>
            </p:cNvGrpSpPr>
            <p:nvPr/>
          </p:nvGrpSpPr>
          <p:grpSpPr bwMode="auto">
            <a:xfrm>
              <a:off x="3812398" y="4444308"/>
              <a:ext cx="371315" cy="47788"/>
              <a:chOff x="3256" y="10743"/>
              <a:chExt cx="613" cy="71"/>
            </a:xfrm>
          </p:grpSpPr>
          <p:sp>
            <p:nvSpPr>
              <p:cNvPr id="1206" name="Rectangle 18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8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08" name="Rectangle 184"/>
            <p:cNvSpPr>
              <a:spLocks noChangeArrowheads="1"/>
            </p:cNvSpPr>
            <p:nvPr/>
          </p:nvSpPr>
          <p:spPr bwMode="auto">
            <a:xfrm>
              <a:off x="3459861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Rectangle 185"/>
            <p:cNvSpPr>
              <a:spLocks noChangeArrowheads="1"/>
            </p:cNvSpPr>
            <p:nvPr/>
          </p:nvSpPr>
          <p:spPr bwMode="auto">
            <a:xfrm>
              <a:off x="3734259" y="43615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Rectangle 186"/>
            <p:cNvSpPr>
              <a:spLocks noChangeArrowheads="1"/>
            </p:cNvSpPr>
            <p:nvPr/>
          </p:nvSpPr>
          <p:spPr bwMode="auto">
            <a:xfrm>
              <a:off x="3859646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Rectangle 187"/>
            <p:cNvSpPr>
              <a:spLocks noChangeArrowheads="1"/>
            </p:cNvSpPr>
            <p:nvPr/>
          </p:nvSpPr>
          <p:spPr bwMode="auto">
            <a:xfrm>
              <a:off x="2797187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Rectangle 188"/>
            <p:cNvSpPr>
              <a:spLocks noChangeArrowheads="1"/>
            </p:cNvSpPr>
            <p:nvPr/>
          </p:nvSpPr>
          <p:spPr bwMode="auto">
            <a:xfrm>
              <a:off x="3243613" y="4119218"/>
              <a:ext cx="4125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Rectangle 189"/>
            <p:cNvSpPr>
              <a:spLocks noChangeArrowheads="1"/>
            </p:cNvSpPr>
            <p:nvPr/>
          </p:nvSpPr>
          <p:spPr bwMode="auto">
            <a:xfrm>
              <a:off x="2936506" y="4527767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Rectangle 190"/>
            <p:cNvSpPr>
              <a:spLocks noChangeArrowheads="1"/>
            </p:cNvSpPr>
            <p:nvPr/>
          </p:nvSpPr>
          <p:spPr bwMode="auto">
            <a:xfrm>
              <a:off x="3976552" y="4361521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Rectangle 191"/>
            <p:cNvSpPr>
              <a:spLocks noChangeArrowheads="1"/>
            </p:cNvSpPr>
            <p:nvPr/>
          </p:nvSpPr>
          <p:spPr bwMode="auto">
            <a:xfrm>
              <a:off x="3988061" y="452574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Rectangle 192"/>
            <p:cNvSpPr>
              <a:spLocks noChangeArrowheads="1"/>
            </p:cNvSpPr>
            <p:nvPr/>
          </p:nvSpPr>
          <p:spPr bwMode="auto">
            <a:xfrm>
              <a:off x="5275853" y="3715379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Rectangle 193"/>
            <p:cNvSpPr>
              <a:spLocks noChangeArrowheads="1"/>
            </p:cNvSpPr>
            <p:nvPr/>
          </p:nvSpPr>
          <p:spPr bwMode="auto">
            <a:xfrm>
              <a:off x="5340061" y="37820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Rectangle 194"/>
            <p:cNvSpPr>
              <a:spLocks noChangeArrowheads="1"/>
            </p:cNvSpPr>
            <p:nvPr/>
          </p:nvSpPr>
          <p:spPr bwMode="auto">
            <a:xfrm>
              <a:off x="5176513" y="364672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Rectangle 195"/>
            <p:cNvSpPr>
              <a:spLocks noChangeArrowheads="1"/>
            </p:cNvSpPr>
            <p:nvPr/>
          </p:nvSpPr>
          <p:spPr bwMode="auto">
            <a:xfrm>
              <a:off x="4639226" y="364605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Rectangle 196"/>
            <p:cNvSpPr>
              <a:spLocks noChangeArrowheads="1"/>
            </p:cNvSpPr>
            <p:nvPr/>
          </p:nvSpPr>
          <p:spPr bwMode="auto">
            <a:xfrm>
              <a:off x="4086796" y="3646054"/>
              <a:ext cx="499731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Rectangle 197"/>
            <p:cNvSpPr>
              <a:spLocks noChangeArrowheads="1"/>
            </p:cNvSpPr>
            <p:nvPr/>
          </p:nvSpPr>
          <p:spPr bwMode="auto">
            <a:xfrm>
              <a:off x="6069972" y="3713360"/>
              <a:ext cx="256226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Rectangle 198"/>
            <p:cNvSpPr>
              <a:spLocks noChangeArrowheads="1"/>
            </p:cNvSpPr>
            <p:nvPr/>
          </p:nvSpPr>
          <p:spPr bwMode="auto">
            <a:xfrm>
              <a:off x="6028176" y="3784032"/>
              <a:ext cx="267129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Rectangle 199"/>
            <p:cNvSpPr>
              <a:spLocks noChangeArrowheads="1"/>
            </p:cNvSpPr>
            <p:nvPr/>
          </p:nvSpPr>
          <p:spPr bwMode="auto">
            <a:xfrm>
              <a:off x="7179678" y="3646054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Rectangle 200"/>
            <p:cNvSpPr>
              <a:spLocks noChangeArrowheads="1"/>
            </p:cNvSpPr>
            <p:nvPr/>
          </p:nvSpPr>
          <p:spPr bwMode="auto">
            <a:xfrm>
              <a:off x="6709627" y="3646054"/>
              <a:ext cx="429466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Rectangle 201"/>
            <p:cNvSpPr>
              <a:spLocks noChangeArrowheads="1"/>
            </p:cNvSpPr>
            <p:nvPr/>
          </p:nvSpPr>
          <p:spPr bwMode="auto">
            <a:xfrm>
              <a:off x="6867724" y="371336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673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1039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104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1046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050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053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056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069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079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4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0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5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086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6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090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7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093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9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096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099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8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103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42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108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5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9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5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2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5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280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0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1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2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91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7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300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2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8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8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9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0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1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2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3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4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4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5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35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8" name="Text Box 314"/>
          <p:cNvSpPr txBox="1">
            <a:spLocks noChangeArrowheads="1"/>
          </p:cNvSpPr>
          <p:nvPr/>
        </p:nvSpPr>
        <p:spPr bwMode="auto">
          <a:xfrm>
            <a:off x="395536" y="1143000"/>
            <a:ext cx="6140662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(a) Multiple copies of a genome are fragmented into small reads</a:t>
            </a:r>
          </a:p>
        </p:txBody>
      </p:sp>
      <p:sp>
        <p:nvSpPr>
          <p:cNvPr id="1342" name="AutoShape 318"/>
          <p:cNvSpPr>
            <a:spLocks noChangeArrowheads="1"/>
          </p:cNvSpPr>
          <p:nvPr/>
        </p:nvSpPr>
        <p:spPr bwMode="auto">
          <a:xfrm>
            <a:off x="4860032" y="3032624"/>
            <a:ext cx="144016" cy="396376"/>
          </a:xfrm>
          <a:prstGeom prst="downArrow">
            <a:avLst>
              <a:gd name="adj1" fmla="val 50000"/>
              <a:gd name="adj2" fmla="val 41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6" name="320 Grupo"/>
          <p:cNvGrpSpPr/>
          <p:nvPr/>
        </p:nvGrpSpPr>
        <p:grpSpPr>
          <a:xfrm>
            <a:off x="1835696" y="1916832"/>
            <a:ext cx="2816389" cy="1258791"/>
            <a:chOff x="1835696" y="1916832"/>
            <a:chExt cx="2816389" cy="1258791"/>
          </a:xfrm>
        </p:grpSpPr>
        <p:sp>
          <p:nvSpPr>
            <p:cNvPr id="672" name="AutoShape 316"/>
            <p:cNvSpPr>
              <a:spLocks/>
            </p:cNvSpPr>
            <p:nvPr/>
          </p:nvSpPr>
          <p:spPr bwMode="auto">
            <a:xfrm>
              <a:off x="2483768" y="1916832"/>
              <a:ext cx="144016" cy="936104"/>
            </a:xfrm>
            <a:prstGeom prst="leftBrace">
              <a:avLst>
                <a:gd name="adj1" fmla="val 6779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Text Box 4"/>
            <p:cNvSpPr txBox="1">
              <a:spLocks noChangeArrowheads="1"/>
            </p:cNvSpPr>
            <p:nvPr/>
          </p:nvSpPr>
          <p:spPr bwMode="auto">
            <a:xfrm>
              <a:off x="1835696" y="2204864"/>
              <a:ext cx="2816389" cy="970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cs typeface="Arial" pitchFamily="34" charset="0"/>
                </a:rPr>
                <a:t>Reads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</p:txBody>
        </p:sp>
      </p:grpSp>
      <p:grpSp>
        <p:nvGrpSpPr>
          <p:cNvPr id="337" name="677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338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339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340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2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0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1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38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2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1247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0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1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2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3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3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16" name="Text Box 4"/>
          <p:cNvSpPr txBox="1">
            <a:spLocks noChangeArrowheads="1"/>
          </p:cNvSpPr>
          <p:nvPr/>
        </p:nvSpPr>
        <p:spPr bwMode="auto">
          <a:xfrm>
            <a:off x="2339752" y="3669835"/>
            <a:ext cx="6577628" cy="220743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effectLst/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effectLst/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ACGG      </a:t>
            </a:r>
            <a:r>
              <a:rPr kumimoji="0" lang="fr-FR" sz="10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GACAGAT TC      </a:t>
            </a:r>
            <a:r>
              <a:rPr kumimoji="0" lang="fr-FR" sz="105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ACGTAACAAGA         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GGGCT 		 </a:t>
            </a:r>
            <a:r>
              <a:rPr lang="fr-FR" sz="1100" dirty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TACGTAACAA    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TAT 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AGG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A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	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AT TCACCAGT TAC           </a:t>
            </a:r>
            <a:r>
              <a:rPr kumimoji="0" lang="fr-FR" sz="105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05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0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AAGA TCGTAT 	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GGCT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TGACAG</a:t>
            </a:r>
            <a:r>
              <a:rPr kumimoji="0" lang="fr-FR" sz="6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AT T        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AGT TACGTA                         </a:t>
            </a:r>
            <a:r>
              <a:rPr kumimoji="0" lang="fr-FR" sz="9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T</a:t>
            </a:r>
            <a:r>
              <a:rPr kumimoji="0" lang="fr-FR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GT C </a:t>
            </a:r>
            <a:endParaRPr lang="fr-FR" sz="1100" dirty="0" smtClean="0"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A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CT TGAC                 ACCAGT TACG              AGATCGT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T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ACGGG                 AGAT TCAC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TACGTAACAAG       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ACGG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G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CT TGAC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AGAT TCACCAG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TACGTAACAAGA  TCGT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</a:t>
            </a:r>
            <a:r>
              <a:rPr lang="fr-FR" sz="8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G 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0" name="Text Box 4"/>
          <p:cNvSpPr txBox="1">
            <a:spLocks noChangeArrowheads="1"/>
          </p:cNvSpPr>
          <p:nvPr/>
        </p:nvSpPr>
        <p:spPr bwMode="auto">
          <a:xfrm>
            <a:off x="323528" y="5157192"/>
            <a:ext cx="281638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(c)  Consensus Assembly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grpSp>
        <p:nvGrpSpPr>
          <p:cNvPr id="373" name="372 Grupo"/>
          <p:cNvGrpSpPr/>
          <p:nvPr/>
        </p:nvGrpSpPr>
        <p:grpSpPr>
          <a:xfrm>
            <a:off x="2970000" y="3861048"/>
            <a:ext cx="3798016" cy="1728192"/>
            <a:chOff x="2970000" y="3861048"/>
            <a:chExt cx="3798016" cy="1728192"/>
          </a:xfrm>
        </p:grpSpPr>
        <p:sp>
          <p:nvSpPr>
            <p:cNvPr id="371" name="370 Rectángulo"/>
            <p:cNvSpPr/>
            <p:nvPr/>
          </p:nvSpPr>
          <p:spPr>
            <a:xfrm>
              <a:off x="2970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371 Rectángulo"/>
            <p:cNvSpPr/>
            <p:nvPr/>
          </p:nvSpPr>
          <p:spPr>
            <a:xfrm>
              <a:off x="6624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4" name="343 Grupo"/>
          <p:cNvGrpSpPr/>
          <p:nvPr/>
        </p:nvGrpSpPr>
        <p:grpSpPr>
          <a:xfrm>
            <a:off x="2411760" y="5112000"/>
            <a:ext cx="5410200" cy="504056"/>
            <a:chOff x="2895600" y="2132856"/>
            <a:chExt cx="5410200" cy="504056"/>
          </a:xfrm>
        </p:grpSpPr>
        <p:grpSp>
          <p:nvGrpSpPr>
            <p:cNvPr id="345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349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6" name="345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346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347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338" grpId="0" animBg="1"/>
      <p:bldP spid="1342" grpId="0" animBg="1"/>
      <p:bldP spid="316" grpId="0" animBg="1"/>
      <p:bldP spid="3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3528" y="3351681"/>
            <a:ext cx="2816389" cy="970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(b)  Reads aligned by overlaps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5785276" y="341726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5751961" y="3479183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673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1039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104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1046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050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053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056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069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079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8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0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9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086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090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1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093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2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096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3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099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4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103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5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108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6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7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5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8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9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280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0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1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2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91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4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300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2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5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8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6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7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4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1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35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8" name="Text Box 314"/>
          <p:cNvSpPr txBox="1">
            <a:spLocks noChangeArrowheads="1"/>
          </p:cNvSpPr>
          <p:nvPr/>
        </p:nvSpPr>
        <p:spPr bwMode="auto">
          <a:xfrm>
            <a:off x="395536" y="1143000"/>
            <a:ext cx="6140662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(a) Multiple copies of a genome are fragmented into small reads</a:t>
            </a:r>
          </a:p>
        </p:txBody>
      </p:sp>
      <p:sp>
        <p:nvSpPr>
          <p:cNvPr id="1342" name="AutoShape 318"/>
          <p:cNvSpPr>
            <a:spLocks noChangeArrowheads="1"/>
          </p:cNvSpPr>
          <p:nvPr/>
        </p:nvSpPr>
        <p:spPr bwMode="auto">
          <a:xfrm>
            <a:off x="4860032" y="3032624"/>
            <a:ext cx="144016" cy="396376"/>
          </a:xfrm>
          <a:prstGeom prst="downArrow">
            <a:avLst>
              <a:gd name="adj1" fmla="val 50000"/>
              <a:gd name="adj2" fmla="val 41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3" name="320 Grupo"/>
          <p:cNvGrpSpPr/>
          <p:nvPr/>
        </p:nvGrpSpPr>
        <p:grpSpPr>
          <a:xfrm>
            <a:off x="1835696" y="1916832"/>
            <a:ext cx="2816389" cy="1258791"/>
            <a:chOff x="1835696" y="1916832"/>
            <a:chExt cx="2816389" cy="1258791"/>
          </a:xfrm>
        </p:grpSpPr>
        <p:sp>
          <p:nvSpPr>
            <p:cNvPr id="672" name="AutoShape 316"/>
            <p:cNvSpPr>
              <a:spLocks/>
            </p:cNvSpPr>
            <p:nvPr/>
          </p:nvSpPr>
          <p:spPr bwMode="auto">
            <a:xfrm>
              <a:off x="2483768" y="1916832"/>
              <a:ext cx="144016" cy="936104"/>
            </a:xfrm>
            <a:prstGeom prst="leftBrace">
              <a:avLst>
                <a:gd name="adj1" fmla="val 6779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Text Box 4"/>
            <p:cNvSpPr txBox="1">
              <a:spLocks noChangeArrowheads="1"/>
            </p:cNvSpPr>
            <p:nvPr/>
          </p:nvSpPr>
          <p:spPr bwMode="auto">
            <a:xfrm>
              <a:off x="1835696" y="2204864"/>
              <a:ext cx="2816389" cy="970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cs typeface="Arial" pitchFamily="34" charset="0"/>
                </a:rPr>
                <a:t>Reads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</p:txBody>
        </p:sp>
      </p:grpSp>
      <p:grpSp>
        <p:nvGrpSpPr>
          <p:cNvPr id="314" name="677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315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317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318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2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0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9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38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4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1247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0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1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2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3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5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70" name="Text Box 4"/>
          <p:cNvSpPr txBox="1">
            <a:spLocks noChangeArrowheads="1"/>
          </p:cNvSpPr>
          <p:nvPr/>
        </p:nvSpPr>
        <p:spPr bwMode="auto">
          <a:xfrm>
            <a:off x="323528" y="5157192"/>
            <a:ext cx="281638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(c)  Consensus Assembly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326" name="325 Rectángulo"/>
          <p:cNvSpPr/>
          <p:nvPr/>
        </p:nvSpPr>
        <p:spPr>
          <a:xfrm>
            <a:off x="2286000" y="3933056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ACGG    </a:t>
            </a:r>
            <a:r>
              <a:rPr lang="fr-FR" sz="1050" dirty="0" smtClean="0">
                <a:latin typeface="Century Gothic" pitchFamily="34" charset="0"/>
                <a:cs typeface="Arial" pitchFamily="34" charset="0"/>
              </a:rPr>
              <a:t>  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GACAGAT TC   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ACGTAACAAGA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T G T CCC</a:t>
            </a:r>
          </a:p>
        </p:txBody>
      </p:sp>
      <p:sp>
        <p:nvSpPr>
          <p:cNvPr id="327" name="326 Rectángulo"/>
          <p:cNvSpPr/>
          <p:nvPr/>
        </p:nvSpPr>
        <p:spPr>
          <a:xfrm>
            <a:off x="2340000" y="4208400"/>
            <a:ext cx="685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GG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		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TACGTAACAA                T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 T CCC</a:t>
            </a:r>
            <a:endParaRPr lang="en-US" sz="1100" dirty="0"/>
          </a:p>
        </p:txBody>
      </p:sp>
      <p:sp>
        <p:nvSpPr>
          <p:cNvPr id="328" name="327 Rectángulo"/>
          <p:cNvSpPr/>
          <p:nvPr/>
        </p:nvSpPr>
        <p:spPr>
          <a:xfrm>
            <a:off x="2502024" y="4365104"/>
            <a:ext cx="5814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AGG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	            AT TCACCAGT TAC      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9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AAGA TCGT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	      </a:t>
            </a:r>
            <a:endParaRPr lang="en-US" sz="1100" dirty="0"/>
          </a:p>
        </p:txBody>
      </p:sp>
      <p:sp>
        <p:nvSpPr>
          <p:cNvPr id="329" name="328 Rectángulo"/>
          <p:cNvSpPr/>
          <p:nvPr/>
        </p:nvSpPr>
        <p:spPr>
          <a:xfrm>
            <a:off x="2718048" y="4535542"/>
            <a:ext cx="52383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TGACAG AT T     </a:t>
            </a:r>
            <a:r>
              <a:rPr lang="fr-FR" sz="1050" dirty="0" smtClean="0">
                <a:latin typeface="Century Gothic" pitchFamily="34" charset="0"/>
                <a:cs typeface="Arial" pitchFamily="34" charset="0"/>
              </a:rPr>
              <a:t>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AGT TACGTA   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      </a:t>
            </a:r>
            <a:r>
              <a:rPr lang="fr-FR" sz="1100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GT C </a:t>
            </a:r>
            <a:endParaRPr lang="en-US" sz="1100" dirty="0"/>
          </a:p>
        </p:txBody>
      </p:sp>
      <p:sp>
        <p:nvSpPr>
          <p:cNvPr id="330" name="329 Rectángulo"/>
          <p:cNvSpPr/>
          <p:nvPr/>
        </p:nvSpPr>
        <p:spPr>
          <a:xfrm>
            <a:off x="2483768" y="47160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CGG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                 ACCAGT TACG               AGATCGT</a:t>
            </a:r>
            <a:r>
              <a:rPr lang="fr-FR" sz="1100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</a:t>
            </a:r>
            <a:r>
              <a:rPr lang="fr-FR" sz="1100" b="1" dirty="0" smtClean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</a:t>
            </a:r>
            <a:endParaRPr lang="en-US" sz="1100" dirty="0"/>
          </a:p>
        </p:txBody>
      </p:sp>
      <p:sp>
        <p:nvSpPr>
          <p:cNvPr id="331" name="330 Rectángulo"/>
          <p:cNvSpPr/>
          <p:nvPr/>
        </p:nvSpPr>
        <p:spPr>
          <a:xfrm>
            <a:off x="2339752" y="4869160"/>
            <a:ext cx="5742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ACGG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      AGAT TCAC            TACGTAACAAG                   T GT CCC</a:t>
            </a:r>
            <a:endParaRPr lang="en-US" sz="1100" dirty="0"/>
          </a:p>
        </p:txBody>
      </p:sp>
      <p:sp>
        <p:nvSpPr>
          <p:cNvPr id="332" name="331 Rectángulo"/>
          <p:cNvSpPr/>
          <p:nvPr/>
        </p:nvSpPr>
        <p:spPr>
          <a:xfrm>
            <a:off x="2376000" y="5229200"/>
            <a:ext cx="5976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ACGG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 AGAT TCACCAG T TACGTAACAAGA  TCGT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 T CCC</a:t>
            </a:r>
            <a:endParaRPr lang="en-US" sz="1100" dirty="0"/>
          </a:p>
        </p:txBody>
      </p:sp>
      <p:grpSp>
        <p:nvGrpSpPr>
          <p:cNvPr id="334" name="333 Grupo"/>
          <p:cNvGrpSpPr/>
          <p:nvPr/>
        </p:nvGrpSpPr>
        <p:grpSpPr>
          <a:xfrm>
            <a:off x="2970000" y="3861048"/>
            <a:ext cx="3798016" cy="1728192"/>
            <a:chOff x="2970000" y="3861048"/>
            <a:chExt cx="3798016" cy="1728192"/>
          </a:xfrm>
        </p:grpSpPr>
        <p:sp>
          <p:nvSpPr>
            <p:cNvPr id="335" name="334 Rectángulo"/>
            <p:cNvSpPr/>
            <p:nvPr/>
          </p:nvSpPr>
          <p:spPr>
            <a:xfrm>
              <a:off x="2970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335 Rectángulo"/>
            <p:cNvSpPr/>
            <p:nvPr/>
          </p:nvSpPr>
          <p:spPr>
            <a:xfrm>
              <a:off x="6624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17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2.77778E-6 0.140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-3.05556E-6 0.116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5025E-7 L -5.55556E-7 0.09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2864E-6 L -1.66667E-6 0.043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2864E-6 L -1.66667E-6 0.05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6" grpId="1"/>
      <p:bldP spid="327" grpId="0"/>
      <p:bldP spid="327" grpId="1"/>
      <p:bldP spid="328" grpId="0"/>
      <p:bldP spid="328" grpId="1"/>
      <p:bldP spid="329" grpId="0"/>
      <p:bldP spid="329" grpId="1"/>
      <p:bldP spid="330" grpId="0"/>
      <p:bldP spid="331" grpId="0"/>
      <p:bldP spid="331" grpId="1"/>
      <p:bldP spid="33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23540" y="5661248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…to be done..</a:t>
            </a:r>
            <a:endParaRPr dirty="0"/>
          </a:p>
        </p:txBody>
      </p:sp>
      <p:sp>
        <p:nvSpPr>
          <p:cNvPr id="6" name="5 Rectángulo"/>
          <p:cNvSpPr/>
          <p:nvPr/>
        </p:nvSpPr>
        <p:spPr>
          <a:xfrm>
            <a:off x="1331640" y="3645024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…Build a draft reference genome</a:t>
            </a:r>
            <a:endParaRPr lang="en-US" sz="1600" dirty="0"/>
          </a:p>
        </p:txBody>
      </p:sp>
      <p:sp>
        <p:nvSpPr>
          <p:cNvPr id="8" name="7 Rectángulo"/>
          <p:cNvSpPr/>
          <p:nvPr/>
        </p:nvSpPr>
        <p:spPr>
          <a:xfrm>
            <a:off x="1259632" y="1628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From an input library of reads…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343744" y="4746630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…Infer Chromosomal Copy Number Variation</a:t>
            </a:r>
            <a:endParaRPr lang="en-US" sz="1600" dirty="0"/>
          </a:p>
        </p:txBody>
      </p:sp>
      <p:grpSp>
        <p:nvGrpSpPr>
          <p:cNvPr id="222" name="865 Grupo"/>
          <p:cNvGrpSpPr/>
          <p:nvPr/>
        </p:nvGrpSpPr>
        <p:grpSpPr>
          <a:xfrm>
            <a:off x="2017440" y="3949080"/>
            <a:ext cx="5410200" cy="504056"/>
            <a:chOff x="2895600" y="2132856"/>
            <a:chExt cx="5410200" cy="504056"/>
          </a:xfrm>
        </p:grpSpPr>
        <p:grpSp>
          <p:nvGrpSpPr>
            <p:cNvPr id="223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15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3" name="862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863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864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6" name="895 Grupo"/>
          <p:cNvGrpSpPr/>
          <p:nvPr/>
        </p:nvGrpSpPr>
        <p:grpSpPr>
          <a:xfrm>
            <a:off x="2194248" y="2478832"/>
            <a:ext cx="5328592" cy="824468"/>
            <a:chOff x="5220072" y="5517232"/>
            <a:chExt cx="3672408" cy="610461"/>
          </a:xfrm>
        </p:grpSpPr>
        <p:grpSp>
          <p:nvGrpSpPr>
            <p:cNvPr id="897" name="170 Grupo"/>
            <p:cNvGrpSpPr/>
            <p:nvPr/>
          </p:nvGrpSpPr>
          <p:grpSpPr>
            <a:xfrm>
              <a:off x="5220072" y="5517232"/>
              <a:ext cx="2808312" cy="610461"/>
              <a:chOff x="2365229" y="685800"/>
              <a:chExt cx="5007609" cy="610461"/>
            </a:xfrm>
          </p:grpSpPr>
          <p:sp>
            <p:nvSpPr>
              <p:cNvPr id="978" name="Rectangle 88"/>
              <p:cNvSpPr>
                <a:spLocks noChangeArrowheads="1"/>
              </p:cNvSpPr>
              <p:nvPr/>
            </p:nvSpPr>
            <p:spPr bwMode="auto">
              <a:xfrm>
                <a:off x="3550651" y="686758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Rectangle 97"/>
              <p:cNvSpPr>
                <a:spLocks noChangeArrowheads="1"/>
              </p:cNvSpPr>
              <p:nvPr/>
            </p:nvSpPr>
            <p:spPr bwMode="auto">
              <a:xfrm>
                <a:off x="2509393" y="782592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0" name="Group 98"/>
              <p:cNvGrpSpPr>
                <a:grpSpLocks/>
              </p:cNvGrpSpPr>
              <p:nvPr/>
            </p:nvGrpSpPr>
            <p:grpSpPr bwMode="auto">
              <a:xfrm>
                <a:off x="3374988" y="782592"/>
                <a:ext cx="371315" cy="68042"/>
                <a:chOff x="3256" y="10743"/>
                <a:chExt cx="613" cy="71"/>
              </a:xfrm>
            </p:grpSpPr>
            <p:sp>
              <p:nvSpPr>
                <p:cNvPr id="1055" name="Rectangle 99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6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1" name="Rectangle 112"/>
              <p:cNvSpPr>
                <a:spLocks noChangeArrowheads="1"/>
              </p:cNvSpPr>
              <p:nvPr/>
            </p:nvSpPr>
            <p:spPr bwMode="auto">
              <a:xfrm>
                <a:off x="2375526" y="879384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Rectangle 113"/>
              <p:cNvSpPr>
                <a:spLocks noChangeArrowheads="1"/>
              </p:cNvSpPr>
              <p:nvPr/>
            </p:nvSpPr>
            <p:spPr bwMode="auto">
              <a:xfrm>
                <a:off x="2509393" y="879384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3" name="Group 114"/>
              <p:cNvGrpSpPr>
                <a:grpSpLocks/>
              </p:cNvGrpSpPr>
              <p:nvPr/>
            </p:nvGrpSpPr>
            <p:grpSpPr bwMode="auto">
              <a:xfrm>
                <a:off x="3324107" y="879384"/>
                <a:ext cx="311953" cy="68042"/>
                <a:chOff x="3172" y="10844"/>
                <a:chExt cx="515" cy="71"/>
              </a:xfrm>
            </p:grpSpPr>
            <p:sp>
              <p:nvSpPr>
                <p:cNvPr id="1053" name="Rectangle 115"/>
                <p:cNvSpPr>
                  <a:spLocks noChangeArrowheads="1"/>
                </p:cNvSpPr>
                <p:nvPr/>
              </p:nvSpPr>
              <p:spPr bwMode="auto">
                <a:xfrm>
                  <a:off x="3172" y="10844"/>
                  <a:ext cx="515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46" y="10844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4" name="Rectangle 127"/>
              <p:cNvSpPr>
                <a:spLocks noChangeArrowheads="1"/>
              </p:cNvSpPr>
              <p:nvPr/>
            </p:nvSpPr>
            <p:spPr bwMode="auto">
              <a:xfrm>
                <a:off x="2458512" y="991510"/>
                <a:ext cx="25683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28"/>
              <p:cNvSpPr>
                <a:spLocks noChangeArrowheads="1"/>
              </p:cNvSpPr>
              <p:nvPr/>
            </p:nvSpPr>
            <p:spPr bwMode="auto">
              <a:xfrm>
                <a:off x="2504548" y="991510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Rectangle 129"/>
              <p:cNvSpPr>
                <a:spLocks noChangeArrowheads="1"/>
              </p:cNvSpPr>
              <p:nvPr/>
            </p:nvSpPr>
            <p:spPr bwMode="auto">
              <a:xfrm>
                <a:off x="2479107" y="1109385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130"/>
              <p:cNvSpPr>
                <a:spLocks noChangeArrowheads="1"/>
              </p:cNvSpPr>
              <p:nvPr/>
            </p:nvSpPr>
            <p:spPr bwMode="auto">
              <a:xfrm>
                <a:off x="2504548" y="1109385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Rectangle 131"/>
              <p:cNvSpPr>
                <a:spLocks noChangeArrowheads="1"/>
              </p:cNvSpPr>
              <p:nvPr/>
            </p:nvSpPr>
            <p:spPr bwMode="auto">
              <a:xfrm>
                <a:off x="2698383" y="878426"/>
                <a:ext cx="45127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33"/>
              <p:cNvSpPr>
                <a:spLocks noChangeArrowheads="1"/>
              </p:cNvSpPr>
              <p:nvPr/>
            </p:nvSpPr>
            <p:spPr bwMode="auto">
              <a:xfrm>
                <a:off x="2760773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48"/>
              <p:cNvSpPr>
                <a:spLocks noChangeArrowheads="1"/>
              </p:cNvSpPr>
              <p:nvPr/>
            </p:nvSpPr>
            <p:spPr bwMode="auto">
              <a:xfrm>
                <a:off x="2843759" y="1109385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Rectangle 149"/>
              <p:cNvSpPr>
                <a:spLocks noChangeArrowheads="1"/>
              </p:cNvSpPr>
              <p:nvPr/>
            </p:nvSpPr>
            <p:spPr bwMode="auto">
              <a:xfrm>
                <a:off x="3123608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Rectangle 150"/>
              <p:cNvSpPr>
                <a:spLocks noChangeArrowheads="1"/>
              </p:cNvSpPr>
              <p:nvPr/>
            </p:nvSpPr>
            <p:spPr bwMode="auto">
              <a:xfrm>
                <a:off x="2677182" y="781633"/>
                <a:ext cx="64692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93" name="Group 151"/>
              <p:cNvGrpSpPr>
                <a:grpSpLocks/>
              </p:cNvGrpSpPr>
              <p:nvPr/>
            </p:nvGrpSpPr>
            <p:grpSpPr bwMode="auto">
              <a:xfrm>
                <a:off x="3380440" y="1109385"/>
                <a:ext cx="371315" cy="68042"/>
                <a:chOff x="3256" y="10743"/>
                <a:chExt cx="613" cy="71"/>
              </a:xfrm>
            </p:grpSpPr>
            <p:sp>
              <p:nvSpPr>
                <p:cNvPr id="1051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2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94" name="Rectangle 155"/>
              <p:cNvSpPr>
                <a:spLocks noChangeArrowheads="1"/>
              </p:cNvSpPr>
              <p:nvPr/>
            </p:nvSpPr>
            <p:spPr bwMode="auto">
              <a:xfrm>
                <a:off x="3027902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57"/>
              <p:cNvSpPr>
                <a:spLocks noChangeArrowheads="1"/>
              </p:cNvSpPr>
              <p:nvPr/>
            </p:nvSpPr>
            <p:spPr bwMode="auto">
              <a:xfrm>
                <a:off x="3427687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58"/>
              <p:cNvSpPr>
                <a:spLocks noChangeArrowheads="1"/>
              </p:cNvSpPr>
              <p:nvPr/>
            </p:nvSpPr>
            <p:spPr bwMode="auto">
              <a:xfrm>
                <a:off x="2365229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59"/>
              <p:cNvSpPr>
                <a:spLocks noChangeArrowheads="1"/>
              </p:cNvSpPr>
              <p:nvPr/>
            </p:nvSpPr>
            <p:spPr bwMode="auto">
              <a:xfrm>
                <a:off x="2698383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60"/>
              <p:cNvSpPr>
                <a:spLocks noChangeArrowheads="1"/>
              </p:cNvSpPr>
              <p:nvPr/>
            </p:nvSpPr>
            <p:spPr bwMode="auto">
              <a:xfrm>
                <a:off x="2504548" y="1228219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62"/>
              <p:cNvSpPr>
                <a:spLocks noChangeArrowheads="1"/>
              </p:cNvSpPr>
              <p:nvPr/>
            </p:nvSpPr>
            <p:spPr bwMode="auto">
              <a:xfrm>
                <a:off x="3556103" y="1225344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00" name="132 Grupo"/>
              <p:cNvGrpSpPr/>
              <p:nvPr/>
            </p:nvGrpSpPr>
            <p:grpSpPr>
              <a:xfrm>
                <a:off x="3611225" y="685800"/>
                <a:ext cx="904967" cy="373752"/>
                <a:chOff x="4137472" y="2315363"/>
                <a:chExt cx="904967" cy="373752"/>
              </a:xfrm>
            </p:grpSpPr>
            <p:sp>
              <p:nvSpPr>
                <p:cNvPr id="1045" name="Rectangle 132"/>
                <p:cNvSpPr>
                  <a:spLocks noChangeArrowheads="1"/>
                </p:cNvSpPr>
                <p:nvPr/>
              </p:nvSpPr>
              <p:spPr bwMode="auto">
                <a:xfrm>
                  <a:off x="4222881" y="2511822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6" name="Rectangle 134"/>
                <p:cNvSpPr>
                  <a:spLocks noChangeArrowheads="1"/>
                </p:cNvSpPr>
                <p:nvPr/>
              </p:nvSpPr>
              <p:spPr bwMode="auto">
                <a:xfrm>
                  <a:off x="4605099" y="2508947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Rectangle 135"/>
                <p:cNvSpPr>
                  <a:spLocks noChangeArrowheads="1"/>
                </p:cNvSpPr>
                <p:nvPr/>
              </p:nvSpPr>
              <p:spPr bwMode="auto">
                <a:xfrm>
                  <a:off x="4484558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Rectangle 154"/>
                <p:cNvSpPr>
                  <a:spLocks noChangeArrowheads="1"/>
                </p:cNvSpPr>
                <p:nvPr/>
              </p:nvSpPr>
              <p:spPr bwMode="auto">
                <a:xfrm>
                  <a:off x="4137472" y="262107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9" name="Rectangle 195"/>
                <p:cNvSpPr>
                  <a:spLocks noChangeArrowheads="1"/>
                </p:cNvSpPr>
                <p:nvPr/>
              </p:nvSpPr>
              <p:spPr bwMode="auto">
                <a:xfrm>
                  <a:off x="4730486" y="231536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78056" y="2315363"/>
                  <a:ext cx="49973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1" name="139 Grupo"/>
              <p:cNvGrpSpPr/>
              <p:nvPr/>
            </p:nvGrpSpPr>
            <p:grpSpPr>
              <a:xfrm>
                <a:off x="4450167" y="686758"/>
                <a:ext cx="1868086" cy="263543"/>
                <a:chOff x="4976414" y="2316321"/>
                <a:chExt cx="1868086" cy="263543"/>
              </a:xfrm>
            </p:grpSpPr>
            <p:sp>
              <p:nvSpPr>
                <p:cNvPr id="1017" name="Rectangle 6"/>
                <p:cNvSpPr>
                  <a:spLocks noChangeArrowheads="1"/>
                </p:cNvSpPr>
                <p:nvPr/>
              </p:nvSpPr>
              <p:spPr bwMode="auto">
                <a:xfrm>
                  <a:off x="6075823" y="2316321"/>
                  <a:ext cx="25259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Rectangle 86"/>
                <p:cNvSpPr>
                  <a:spLocks noChangeArrowheads="1"/>
                </p:cNvSpPr>
                <p:nvPr/>
              </p:nvSpPr>
              <p:spPr bwMode="auto">
                <a:xfrm>
                  <a:off x="5769927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Rectangle 89"/>
                <p:cNvSpPr>
                  <a:spLocks noChangeArrowheads="1"/>
                </p:cNvSpPr>
                <p:nvPr/>
              </p:nvSpPr>
              <p:spPr bwMode="auto">
                <a:xfrm>
                  <a:off x="5100590" y="2316321"/>
                  <a:ext cx="128416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90"/>
                <p:cNvSpPr>
                  <a:spLocks noChangeArrowheads="1"/>
                </p:cNvSpPr>
                <p:nvPr/>
              </p:nvSpPr>
              <p:spPr bwMode="auto">
                <a:xfrm>
                  <a:off x="5841404" y="2316321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21" name="Group 91"/>
                <p:cNvGrpSpPr>
                  <a:grpSpLocks/>
                </p:cNvGrpSpPr>
                <p:nvPr/>
              </p:nvGrpSpPr>
              <p:grpSpPr bwMode="auto">
                <a:xfrm>
                  <a:off x="6386565" y="2316321"/>
                  <a:ext cx="371315" cy="68042"/>
                  <a:chOff x="7359" y="10643"/>
                  <a:chExt cx="613" cy="71"/>
                </a:xfrm>
              </p:grpSpPr>
              <p:sp>
                <p:nvSpPr>
                  <p:cNvPr id="104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2" name="Group 101"/>
                <p:cNvGrpSpPr>
                  <a:grpSpLocks/>
                </p:cNvGrpSpPr>
                <p:nvPr/>
              </p:nvGrpSpPr>
              <p:grpSpPr bwMode="auto">
                <a:xfrm>
                  <a:off x="4976414" y="2412155"/>
                  <a:ext cx="371315" cy="68042"/>
                  <a:chOff x="5031" y="10743"/>
                  <a:chExt cx="613" cy="71"/>
                </a:xfrm>
              </p:grpSpPr>
              <p:sp>
                <p:nvSpPr>
                  <p:cNvPr id="104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3" name="Rectangle 104"/>
                <p:cNvSpPr>
                  <a:spLocks noChangeArrowheads="1"/>
                </p:cNvSpPr>
                <p:nvPr/>
              </p:nvSpPr>
              <p:spPr bwMode="auto">
                <a:xfrm>
                  <a:off x="5841404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24" name="Group 105"/>
                <p:cNvGrpSpPr>
                  <a:grpSpLocks/>
                </p:cNvGrpSpPr>
                <p:nvPr/>
              </p:nvGrpSpPr>
              <p:grpSpPr bwMode="auto">
                <a:xfrm>
                  <a:off x="6473185" y="2412155"/>
                  <a:ext cx="371315" cy="69959"/>
                  <a:chOff x="7502" y="10743"/>
                  <a:chExt cx="613" cy="73"/>
                </a:xfrm>
              </p:grpSpPr>
              <p:sp>
                <p:nvSpPr>
                  <p:cNvPr id="103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5" name="Group 117"/>
                <p:cNvGrpSpPr>
                  <a:grpSpLocks/>
                </p:cNvGrpSpPr>
                <p:nvPr/>
              </p:nvGrpSpPr>
              <p:grpSpPr bwMode="auto">
                <a:xfrm>
                  <a:off x="5042440" y="2508947"/>
                  <a:ext cx="371315" cy="68042"/>
                  <a:chOff x="5140" y="10844"/>
                  <a:chExt cx="613" cy="71"/>
                </a:xfrm>
              </p:grpSpPr>
              <p:sp>
                <p:nvSpPr>
                  <p:cNvPr id="103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8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6" name="Group 120"/>
                <p:cNvGrpSpPr>
                  <a:grpSpLocks/>
                </p:cNvGrpSpPr>
                <p:nvPr/>
              </p:nvGrpSpPr>
              <p:grpSpPr bwMode="auto">
                <a:xfrm>
                  <a:off x="5679067" y="2508947"/>
                  <a:ext cx="440369" cy="68042"/>
                  <a:chOff x="6191" y="10844"/>
                  <a:chExt cx="727" cy="71"/>
                </a:xfrm>
              </p:grpSpPr>
              <p:sp>
                <p:nvSpPr>
                  <p:cNvPr id="103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6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7" name="Group 123"/>
                <p:cNvGrpSpPr>
                  <a:grpSpLocks/>
                </p:cNvGrpSpPr>
                <p:nvPr/>
              </p:nvGrpSpPr>
              <p:grpSpPr bwMode="auto">
                <a:xfrm>
                  <a:off x="6429572" y="2508947"/>
                  <a:ext cx="371315" cy="68042"/>
                  <a:chOff x="7430" y="10844"/>
                  <a:chExt cx="613" cy="71"/>
                </a:xfrm>
              </p:grpSpPr>
              <p:sp>
                <p:nvSpPr>
                  <p:cNvPr id="1033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4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8" name="Rectangle 192"/>
                <p:cNvSpPr>
                  <a:spLocks noChangeArrowheads="1"/>
                </p:cNvSpPr>
                <p:nvPr/>
              </p:nvSpPr>
              <p:spPr bwMode="auto">
                <a:xfrm>
                  <a:off x="5367113" y="241407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Rectangle 193"/>
                <p:cNvSpPr>
                  <a:spLocks noChangeArrowheads="1"/>
                </p:cNvSpPr>
                <p:nvPr/>
              </p:nvSpPr>
              <p:spPr bwMode="auto">
                <a:xfrm>
                  <a:off x="5431321" y="2508947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Rectangle 194"/>
                <p:cNvSpPr>
                  <a:spLocks noChangeArrowheads="1"/>
                </p:cNvSpPr>
                <p:nvPr/>
              </p:nvSpPr>
              <p:spPr bwMode="auto">
                <a:xfrm>
                  <a:off x="5267773" y="231632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1" name="Rectangle 197"/>
                <p:cNvSpPr>
                  <a:spLocks noChangeArrowheads="1"/>
                </p:cNvSpPr>
                <p:nvPr/>
              </p:nvSpPr>
              <p:spPr bwMode="auto">
                <a:xfrm>
                  <a:off x="6161232" y="2411196"/>
                  <a:ext cx="25622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Rectangle 198"/>
                <p:cNvSpPr>
                  <a:spLocks noChangeArrowheads="1"/>
                </p:cNvSpPr>
                <p:nvPr/>
              </p:nvSpPr>
              <p:spPr bwMode="auto">
                <a:xfrm>
                  <a:off x="6119436" y="2511822"/>
                  <a:ext cx="267129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2" name="168 Grupo"/>
              <p:cNvGrpSpPr/>
              <p:nvPr/>
            </p:nvGrpSpPr>
            <p:grpSpPr>
              <a:xfrm>
                <a:off x="6274640" y="685800"/>
                <a:ext cx="1098198" cy="375669"/>
                <a:chOff x="6800887" y="2315363"/>
                <a:chExt cx="1098198" cy="375669"/>
              </a:xfrm>
            </p:grpSpPr>
            <p:grpSp>
              <p:nvGrpSpPr>
                <p:cNvPr id="1003" name="Group 94"/>
                <p:cNvGrpSpPr>
                  <a:grpSpLocks/>
                </p:cNvGrpSpPr>
                <p:nvPr/>
              </p:nvGrpSpPr>
              <p:grpSpPr bwMode="auto">
                <a:xfrm>
                  <a:off x="7359981" y="2316321"/>
                  <a:ext cx="539104" cy="68042"/>
                  <a:chOff x="8966" y="10643"/>
                  <a:chExt cx="890" cy="71"/>
                </a:xfrm>
              </p:grpSpPr>
              <p:sp>
                <p:nvSpPr>
                  <p:cNvPr id="10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4" name="Group 108"/>
                <p:cNvGrpSpPr>
                  <a:grpSpLocks/>
                </p:cNvGrpSpPr>
                <p:nvPr/>
              </p:nvGrpSpPr>
              <p:grpSpPr bwMode="auto">
                <a:xfrm>
                  <a:off x="7070439" y="2621073"/>
                  <a:ext cx="371315" cy="69959"/>
                  <a:chOff x="8491" y="10743"/>
                  <a:chExt cx="613" cy="73"/>
                </a:xfrm>
              </p:grpSpPr>
              <p:sp>
                <p:nvSpPr>
                  <p:cNvPr id="1013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8491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4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743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5" name="Rectangle 111"/>
                <p:cNvSpPr>
                  <a:spLocks noChangeArrowheads="1"/>
                </p:cNvSpPr>
                <p:nvPr/>
              </p:nvSpPr>
              <p:spPr bwMode="auto">
                <a:xfrm>
                  <a:off x="7555633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6" name="Rectangle 126"/>
                <p:cNvSpPr>
                  <a:spLocks noChangeArrowheads="1"/>
                </p:cNvSpPr>
                <p:nvPr/>
              </p:nvSpPr>
              <p:spPr bwMode="auto">
                <a:xfrm>
                  <a:off x="7555633" y="2508947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07" name="Group 136"/>
                <p:cNvGrpSpPr>
                  <a:grpSpLocks/>
                </p:cNvGrpSpPr>
                <p:nvPr/>
              </p:nvGrpSpPr>
              <p:grpSpPr bwMode="auto">
                <a:xfrm>
                  <a:off x="6899622" y="2507989"/>
                  <a:ext cx="459753" cy="68042"/>
                  <a:chOff x="8276" y="10844"/>
                  <a:chExt cx="759" cy="71"/>
                </a:xfrm>
              </p:grpSpPr>
              <p:sp>
                <p:nvSpPr>
                  <p:cNvPr id="1011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2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8" name="Rectangle 199"/>
                <p:cNvSpPr>
                  <a:spLocks noChangeArrowheads="1"/>
                </p:cNvSpPr>
                <p:nvPr/>
              </p:nvSpPr>
              <p:spPr bwMode="auto">
                <a:xfrm>
                  <a:off x="7270938" y="2315363"/>
                  <a:ext cx="129021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6800887" y="2315363"/>
                  <a:ext cx="42946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201"/>
                <p:cNvSpPr>
                  <a:spLocks noChangeArrowheads="1"/>
                </p:cNvSpPr>
                <p:nvPr/>
              </p:nvSpPr>
              <p:spPr bwMode="auto">
                <a:xfrm>
                  <a:off x="6958984" y="2411196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98" name="170 Grupo"/>
            <p:cNvGrpSpPr/>
            <p:nvPr/>
          </p:nvGrpSpPr>
          <p:grpSpPr>
            <a:xfrm rot="10800000">
              <a:off x="6084168" y="5517232"/>
              <a:ext cx="2808312" cy="610461"/>
              <a:chOff x="2365229" y="685800"/>
              <a:chExt cx="5007609" cy="610461"/>
            </a:xfrm>
          </p:grpSpPr>
          <p:sp>
            <p:nvSpPr>
              <p:cNvPr id="899" name="Rectangle 88"/>
              <p:cNvSpPr>
                <a:spLocks noChangeArrowheads="1"/>
              </p:cNvSpPr>
              <p:nvPr/>
            </p:nvSpPr>
            <p:spPr bwMode="auto">
              <a:xfrm>
                <a:off x="3550651" y="686758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97"/>
              <p:cNvSpPr>
                <a:spLocks noChangeArrowheads="1"/>
              </p:cNvSpPr>
              <p:nvPr/>
            </p:nvSpPr>
            <p:spPr bwMode="auto">
              <a:xfrm>
                <a:off x="2509393" y="782592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1" name="Group 98"/>
              <p:cNvGrpSpPr>
                <a:grpSpLocks/>
              </p:cNvGrpSpPr>
              <p:nvPr/>
            </p:nvGrpSpPr>
            <p:grpSpPr bwMode="auto">
              <a:xfrm>
                <a:off x="3374988" y="782592"/>
                <a:ext cx="371315" cy="68042"/>
                <a:chOff x="3256" y="10743"/>
                <a:chExt cx="613" cy="71"/>
              </a:xfrm>
            </p:grpSpPr>
            <p:sp>
              <p:nvSpPr>
                <p:cNvPr id="976" name="Rectangle 99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2" name="Rectangle 112"/>
              <p:cNvSpPr>
                <a:spLocks noChangeArrowheads="1"/>
              </p:cNvSpPr>
              <p:nvPr/>
            </p:nvSpPr>
            <p:spPr bwMode="auto">
              <a:xfrm>
                <a:off x="2375526" y="879384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3"/>
              <p:cNvSpPr>
                <a:spLocks noChangeArrowheads="1"/>
              </p:cNvSpPr>
              <p:nvPr/>
            </p:nvSpPr>
            <p:spPr bwMode="auto">
              <a:xfrm>
                <a:off x="2509393" y="879384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4" name="Group 114"/>
              <p:cNvGrpSpPr>
                <a:grpSpLocks/>
              </p:cNvGrpSpPr>
              <p:nvPr/>
            </p:nvGrpSpPr>
            <p:grpSpPr bwMode="auto">
              <a:xfrm>
                <a:off x="3324107" y="879384"/>
                <a:ext cx="311953" cy="68042"/>
                <a:chOff x="3172" y="10844"/>
                <a:chExt cx="515" cy="71"/>
              </a:xfrm>
            </p:grpSpPr>
            <p:sp>
              <p:nvSpPr>
                <p:cNvPr id="974" name="Rectangle 115"/>
                <p:cNvSpPr>
                  <a:spLocks noChangeArrowheads="1"/>
                </p:cNvSpPr>
                <p:nvPr/>
              </p:nvSpPr>
              <p:spPr bwMode="auto">
                <a:xfrm>
                  <a:off x="3172" y="10844"/>
                  <a:ext cx="515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46" y="10844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5" name="Rectangle 127"/>
              <p:cNvSpPr>
                <a:spLocks noChangeArrowheads="1"/>
              </p:cNvSpPr>
              <p:nvPr/>
            </p:nvSpPr>
            <p:spPr bwMode="auto">
              <a:xfrm>
                <a:off x="2458512" y="991510"/>
                <a:ext cx="25683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28"/>
              <p:cNvSpPr>
                <a:spLocks noChangeArrowheads="1"/>
              </p:cNvSpPr>
              <p:nvPr/>
            </p:nvSpPr>
            <p:spPr bwMode="auto">
              <a:xfrm>
                <a:off x="2504548" y="991510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29"/>
              <p:cNvSpPr>
                <a:spLocks noChangeArrowheads="1"/>
              </p:cNvSpPr>
              <p:nvPr/>
            </p:nvSpPr>
            <p:spPr bwMode="auto">
              <a:xfrm>
                <a:off x="2479107" y="1109385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30"/>
              <p:cNvSpPr>
                <a:spLocks noChangeArrowheads="1"/>
              </p:cNvSpPr>
              <p:nvPr/>
            </p:nvSpPr>
            <p:spPr bwMode="auto">
              <a:xfrm>
                <a:off x="2504548" y="1109385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131"/>
              <p:cNvSpPr>
                <a:spLocks noChangeArrowheads="1"/>
              </p:cNvSpPr>
              <p:nvPr/>
            </p:nvSpPr>
            <p:spPr bwMode="auto">
              <a:xfrm>
                <a:off x="2698383" y="878426"/>
                <a:ext cx="45127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133"/>
              <p:cNvSpPr>
                <a:spLocks noChangeArrowheads="1"/>
              </p:cNvSpPr>
              <p:nvPr/>
            </p:nvSpPr>
            <p:spPr bwMode="auto">
              <a:xfrm>
                <a:off x="2760773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148"/>
              <p:cNvSpPr>
                <a:spLocks noChangeArrowheads="1"/>
              </p:cNvSpPr>
              <p:nvPr/>
            </p:nvSpPr>
            <p:spPr bwMode="auto">
              <a:xfrm>
                <a:off x="2843759" y="1109385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149"/>
              <p:cNvSpPr>
                <a:spLocks noChangeArrowheads="1"/>
              </p:cNvSpPr>
              <p:nvPr/>
            </p:nvSpPr>
            <p:spPr bwMode="auto">
              <a:xfrm>
                <a:off x="3123608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50"/>
              <p:cNvSpPr>
                <a:spLocks noChangeArrowheads="1"/>
              </p:cNvSpPr>
              <p:nvPr/>
            </p:nvSpPr>
            <p:spPr bwMode="auto">
              <a:xfrm>
                <a:off x="2677182" y="781633"/>
                <a:ext cx="64692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4" name="Group 151"/>
              <p:cNvGrpSpPr>
                <a:grpSpLocks/>
              </p:cNvGrpSpPr>
              <p:nvPr/>
            </p:nvGrpSpPr>
            <p:grpSpPr bwMode="auto">
              <a:xfrm>
                <a:off x="3380440" y="1109385"/>
                <a:ext cx="371315" cy="68042"/>
                <a:chOff x="3256" y="10743"/>
                <a:chExt cx="613" cy="71"/>
              </a:xfrm>
            </p:grpSpPr>
            <p:sp>
              <p:nvSpPr>
                <p:cNvPr id="972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15" name="Rectangle 155"/>
              <p:cNvSpPr>
                <a:spLocks noChangeArrowheads="1"/>
              </p:cNvSpPr>
              <p:nvPr/>
            </p:nvSpPr>
            <p:spPr bwMode="auto">
              <a:xfrm>
                <a:off x="3027902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157"/>
              <p:cNvSpPr>
                <a:spLocks noChangeArrowheads="1"/>
              </p:cNvSpPr>
              <p:nvPr/>
            </p:nvSpPr>
            <p:spPr bwMode="auto">
              <a:xfrm>
                <a:off x="3427687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158"/>
              <p:cNvSpPr>
                <a:spLocks noChangeArrowheads="1"/>
              </p:cNvSpPr>
              <p:nvPr/>
            </p:nvSpPr>
            <p:spPr bwMode="auto">
              <a:xfrm>
                <a:off x="2365229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59"/>
              <p:cNvSpPr>
                <a:spLocks noChangeArrowheads="1"/>
              </p:cNvSpPr>
              <p:nvPr/>
            </p:nvSpPr>
            <p:spPr bwMode="auto">
              <a:xfrm>
                <a:off x="2698383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160"/>
              <p:cNvSpPr>
                <a:spLocks noChangeArrowheads="1"/>
              </p:cNvSpPr>
              <p:nvPr/>
            </p:nvSpPr>
            <p:spPr bwMode="auto">
              <a:xfrm>
                <a:off x="2504548" y="1228219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62"/>
              <p:cNvSpPr>
                <a:spLocks noChangeArrowheads="1"/>
              </p:cNvSpPr>
              <p:nvPr/>
            </p:nvSpPr>
            <p:spPr bwMode="auto">
              <a:xfrm>
                <a:off x="3556103" y="1225344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21" name="132 Grupo"/>
              <p:cNvGrpSpPr/>
              <p:nvPr/>
            </p:nvGrpSpPr>
            <p:grpSpPr>
              <a:xfrm>
                <a:off x="3611225" y="685800"/>
                <a:ext cx="904967" cy="373752"/>
                <a:chOff x="4137472" y="2315363"/>
                <a:chExt cx="904967" cy="373752"/>
              </a:xfrm>
            </p:grpSpPr>
            <p:sp>
              <p:nvSpPr>
                <p:cNvPr id="966" name="Rectangle 132"/>
                <p:cNvSpPr>
                  <a:spLocks noChangeArrowheads="1"/>
                </p:cNvSpPr>
                <p:nvPr/>
              </p:nvSpPr>
              <p:spPr bwMode="auto">
                <a:xfrm>
                  <a:off x="4222881" y="2511822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4"/>
                <p:cNvSpPr>
                  <a:spLocks noChangeArrowheads="1"/>
                </p:cNvSpPr>
                <p:nvPr/>
              </p:nvSpPr>
              <p:spPr bwMode="auto">
                <a:xfrm>
                  <a:off x="4605099" y="2508947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5"/>
                <p:cNvSpPr>
                  <a:spLocks noChangeArrowheads="1"/>
                </p:cNvSpPr>
                <p:nvPr/>
              </p:nvSpPr>
              <p:spPr bwMode="auto">
                <a:xfrm>
                  <a:off x="4484558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54"/>
                <p:cNvSpPr>
                  <a:spLocks noChangeArrowheads="1"/>
                </p:cNvSpPr>
                <p:nvPr/>
              </p:nvSpPr>
              <p:spPr bwMode="auto">
                <a:xfrm>
                  <a:off x="4137472" y="262107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Rectangle 195"/>
                <p:cNvSpPr>
                  <a:spLocks noChangeArrowheads="1"/>
                </p:cNvSpPr>
                <p:nvPr/>
              </p:nvSpPr>
              <p:spPr bwMode="auto">
                <a:xfrm>
                  <a:off x="4730486" y="231536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78056" y="2315363"/>
                  <a:ext cx="49973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22" name="139 Grupo"/>
              <p:cNvGrpSpPr/>
              <p:nvPr/>
            </p:nvGrpSpPr>
            <p:grpSpPr>
              <a:xfrm>
                <a:off x="4450167" y="686758"/>
                <a:ext cx="1868086" cy="263543"/>
                <a:chOff x="4976414" y="2316321"/>
                <a:chExt cx="1868086" cy="263543"/>
              </a:xfrm>
            </p:grpSpPr>
            <p:sp>
              <p:nvSpPr>
                <p:cNvPr id="938" name="Rectangle 6"/>
                <p:cNvSpPr>
                  <a:spLocks noChangeArrowheads="1"/>
                </p:cNvSpPr>
                <p:nvPr/>
              </p:nvSpPr>
              <p:spPr bwMode="auto">
                <a:xfrm>
                  <a:off x="6075823" y="2316321"/>
                  <a:ext cx="25259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Rectangle 86"/>
                <p:cNvSpPr>
                  <a:spLocks noChangeArrowheads="1"/>
                </p:cNvSpPr>
                <p:nvPr/>
              </p:nvSpPr>
              <p:spPr bwMode="auto">
                <a:xfrm>
                  <a:off x="5769927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Rectangle 89"/>
                <p:cNvSpPr>
                  <a:spLocks noChangeArrowheads="1"/>
                </p:cNvSpPr>
                <p:nvPr/>
              </p:nvSpPr>
              <p:spPr bwMode="auto">
                <a:xfrm>
                  <a:off x="5100590" y="2316321"/>
                  <a:ext cx="128416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Rectangle 90"/>
                <p:cNvSpPr>
                  <a:spLocks noChangeArrowheads="1"/>
                </p:cNvSpPr>
                <p:nvPr/>
              </p:nvSpPr>
              <p:spPr bwMode="auto">
                <a:xfrm>
                  <a:off x="5841404" y="2316321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42" name="Group 91"/>
                <p:cNvGrpSpPr>
                  <a:grpSpLocks/>
                </p:cNvGrpSpPr>
                <p:nvPr/>
              </p:nvGrpSpPr>
              <p:grpSpPr bwMode="auto">
                <a:xfrm>
                  <a:off x="6386565" y="2316321"/>
                  <a:ext cx="371315" cy="68042"/>
                  <a:chOff x="7359" y="10643"/>
                  <a:chExt cx="613" cy="71"/>
                </a:xfrm>
              </p:grpSpPr>
              <p:sp>
                <p:nvSpPr>
                  <p:cNvPr id="964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5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3" name="Group 101"/>
                <p:cNvGrpSpPr>
                  <a:grpSpLocks/>
                </p:cNvGrpSpPr>
                <p:nvPr/>
              </p:nvGrpSpPr>
              <p:grpSpPr bwMode="auto">
                <a:xfrm>
                  <a:off x="4976414" y="2412155"/>
                  <a:ext cx="371315" cy="68042"/>
                  <a:chOff x="5031" y="10743"/>
                  <a:chExt cx="613" cy="71"/>
                </a:xfrm>
              </p:grpSpPr>
              <p:sp>
                <p:nvSpPr>
                  <p:cNvPr id="962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3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841404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45" name="Group 105"/>
                <p:cNvGrpSpPr>
                  <a:grpSpLocks/>
                </p:cNvGrpSpPr>
                <p:nvPr/>
              </p:nvGrpSpPr>
              <p:grpSpPr bwMode="auto">
                <a:xfrm>
                  <a:off x="6473185" y="2412155"/>
                  <a:ext cx="371315" cy="69959"/>
                  <a:chOff x="7502" y="10743"/>
                  <a:chExt cx="613" cy="73"/>
                </a:xfrm>
              </p:grpSpPr>
              <p:sp>
                <p:nvSpPr>
                  <p:cNvPr id="960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1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6" name="Group 117"/>
                <p:cNvGrpSpPr>
                  <a:grpSpLocks/>
                </p:cNvGrpSpPr>
                <p:nvPr/>
              </p:nvGrpSpPr>
              <p:grpSpPr bwMode="auto">
                <a:xfrm>
                  <a:off x="5042440" y="2508947"/>
                  <a:ext cx="371315" cy="68042"/>
                  <a:chOff x="5140" y="10844"/>
                  <a:chExt cx="613" cy="71"/>
                </a:xfrm>
              </p:grpSpPr>
              <p:sp>
                <p:nvSpPr>
                  <p:cNvPr id="95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7" name="Group 120"/>
                <p:cNvGrpSpPr>
                  <a:grpSpLocks/>
                </p:cNvGrpSpPr>
                <p:nvPr/>
              </p:nvGrpSpPr>
              <p:grpSpPr bwMode="auto">
                <a:xfrm>
                  <a:off x="5679067" y="2508947"/>
                  <a:ext cx="440369" cy="68042"/>
                  <a:chOff x="6191" y="10844"/>
                  <a:chExt cx="727" cy="71"/>
                </a:xfrm>
              </p:grpSpPr>
              <p:sp>
                <p:nvSpPr>
                  <p:cNvPr id="95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8" name="Group 123"/>
                <p:cNvGrpSpPr>
                  <a:grpSpLocks/>
                </p:cNvGrpSpPr>
                <p:nvPr/>
              </p:nvGrpSpPr>
              <p:grpSpPr bwMode="auto">
                <a:xfrm>
                  <a:off x="6429572" y="2508947"/>
                  <a:ext cx="371315" cy="68042"/>
                  <a:chOff x="7430" y="10844"/>
                  <a:chExt cx="613" cy="71"/>
                </a:xfrm>
              </p:grpSpPr>
              <p:sp>
                <p:nvSpPr>
                  <p:cNvPr id="95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9" name="Rectangle 192"/>
                <p:cNvSpPr>
                  <a:spLocks noChangeArrowheads="1"/>
                </p:cNvSpPr>
                <p:nvPr/>
              </p:nvSpPr>
              <p:spPr bwMode="auto">
                <a:xfrm>
                  <a:off x="5367113" y="241407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193"/>
                <p:cNvSpPr>
                  <a:spLocks noChangeArrowheads="1"/>
                </p:cNvSpPr>
                <p:nvPr/>
              </p:nvSpPr>
              <p:spPr bwMode="auto">
                <a:xfrm>
                  <a:off x="5431321" y="2508947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Rectangle 194"/>
                <p:cNvSpPr>
                  <a:spLocks noChangeArrowheads="1"/>
                </p:cNvSpPr>
                <p:nvPr/>
              </p:nvSpPr>
              <p:spPr bwMode="auto">
                <a:xfrm>
                  <a:off x="5267773" y="231632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Rectangle 197"/>
                <p:cNvSpPr>
                  <a:spLocks noChangeArrowheads="1"/>
                </p:cNvSpPr>
                <p:nvPr/>
              </p:nvSpPr>
              <p:spPr bwMode="auto">
                <a:xfrm>
                  <a:off x="6161232" y="2411196"/>
                  <a:ext cx="25622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Rectangle 198"/>
                <p:cNvSpPr>
                  <a:spLocks noChangeArrowheads="1"/>
                </p:cNvSpPr>
                <p:nvPr/>
              </p:nvSpPr>
              <p:spPr bwMode="auto">
                <a:xfrm>
                  <a:off x="6119436" y="2511822"/>
                  <a:ext cx="267129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23" name="168 Grupo"/>
              <p:cNvGrpSpPr/>
              <p:nvPr/>
            </p:nvGrpSpPr>
            <p:grpSpPr>
              <a:xfrm>
                <a:off x="6274640" y="685800"/>
                <a:ext cx="1098198" cy="375669"/>
                <a:chOff x="6800887" y="2315363"/>
                <a:chExt cx="1098198" cy="375669"/>
              </a:xfrm>
            </p:grpSpPr>
            <p:grpSp>
              <p:nvGrpSpPr>
                <p:cNvPr id="924" name="Group 94"/>
                <p:cNvGrpSpPr>
                  <a:grpSpLocks/>
                </p:cNvGrpSpPr>
                <p:nvPr/>
              </p:nvGrpSpPr>
              <p:grpSpPr bwMode="auto">
                <a:xfrm>
                  <a:off x="7359981" y="2316321"/>
                  <a:ext cx="539104" cy="68042"/>
                  <a:chOff x="8966" y="10643"/>
                  <a:chExt cx="890" cy="71"/>
                </a:xfrm>
              </p:grpSpPr>
              <p:sp>
                <p:nvSpPr>
                  <p:cNvPr id="93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5" name="Group 108"/>
                <p:cNvGrpSpPr>
                  <a:grpSpLocks/>
                </p:cNvGrpSpPr>
                <p:nvPr/>
              </p:nvGrpSpPr>
              <p:grpSpPr bwMode="auto">
                <a:xfrm>
                  <a:off x="7070439" y="2621073"/>
                  <a:ext cx="371315" cy="69959"/>
                  <a:chOff x="8491" y="10743"/>
                  <a:chExt cx="613" cy="73"/>
                </a:xfrm>
              </p:grpSpPr>
              <p:sp>
                <p:nvSpPr>
                  <p:cNvPr id="93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8491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743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6" name="Rectangle 111"/>
                <p:cNvSpPr>
                  <a:spLocks noChangeArrowheads="1"/>
                </p:cNvSpPr>
                <p:nvPr/>
              </p:nvSpPr>
              <p:spPr bwMode="auto">
                <a:xfrm>
                  <a:off x="7555633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Rectangle 126"/>
                <p:cNvSpPr>
                  <a:spLocks noChangeArrowheads="1"/>
                </p:cNvSpPr>
                <p:nvPr/>
              </p:nvSpPr>
              <p:spPr bwMode="auto">
                <a:xfrm>
                  <a:off x="7555633" y="2508947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28" name="Group 136"/>
                <p:cNvGrpSpPr>
                  <a:grpSpLocks/>
                </p:cNvGrpSpPr>
                <p:nvPr/>
              </p:nvGrpSpPr>
              <p:grpSpPr bwMode="auto">
                <a:xfrm>
                  <a:off x="6899622" y="2507989"/>
                  <a:ext cx="459753" cy="68042"/>
                  <a:chOff x="8276" y="10844"/>
                  <a:chExt cx="759" cy="71"/>
                </a:xfrm>
              </p:grpSpPr>
              <p:sp>
                <p:nvSpPr>
                  <p:cNvPr id="93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9" name="Rectangle 199"/>
                <p:cNvSpPr>
                  <a:spLocks noChangeArrowheads="1"/>
                </p:cNvSpPr>
                <p:nvPr/>
              </p:nvSpPr>
              <p:spPr bwMode="auto">
                <a:xfrm>
                  <a:off x="7270938" y="2315363"/>
                  <a:ext cx="129021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Rectangle 200"/>
                <p:cNvSpPr>
                  <a:spLocks noChangeArrowheads="1"/>
                </p:cNvSpPr>
                <p:nvPr/>
              </p:nvSpPr>
              <p:spPr bwMode="auto">
                <a:xfrm>
                  <a:off x="6800887" y="2315363"/>
                  <a:ext cx="42946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Rectangle 201"/>
                <p:cNvSpPr>
                  <a:spLocks noChangeArrowheads="1"/>
                </p:cNvSpPr>
                <p:nvPr/>
              </p:nvSpPr>
              <p:spPr bwMode="auto">
                <a:xfrm>
                  <a:off x="6958984" y="2411196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01" name="1100 Grupo"/>
          <p:cNvGrpSpPr/>
          <p:nvPr/>
        </p:nvGrpSpPr>
        <p:grpSpPr>
          <a:xfrm>
            <a:off x="1977752" y="5719170"/>
            <a:ext cx="3851838" cy="140100"/>
            <a:chOff x="2843808" y="4711058"/>
            <a:chExt cx="3851838" cy="140100"/>
          </a:xfrm>
        </p:grpSpPr>
        <p:sp>
          <p:nvSpPr>
            <p:cNvPr id="1096" name="Rectangle 3"/>
            <p:cNvSpPr>
              <a:spLocks noChangeArrowheads="1"/>
            </p:cNvSpPr>
            <p:nvPr/>
          </p:nvSpPr>
          <p:spPr bwMode="auto">
            <a:xfrm>
              <a:off x="2843808" y="4711058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Rectangle 3"/>
            <p:cNvSpPr>
              <a:spLocks noChangeArrowheads="1"/>
            </p:cNvSpPr>
            <p:nvPr/>
          </p:nvSpPr>
          <p:spPr bwMode="auto">
            <a:xfrm>
              <a:off x="3804702" y="4711058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Rectangle 3"/>
            <p:cNvSpPr>
              <a:spLocks noChangeArrowheads="1"/>
            </p:cNvSpPr>
            <p:nvPr/>
          </p:nvSpPr>
          <p:spPr bwMode="auto">
            <a:xfrm>
              <a:off x="6084168" y="4711058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Rectangle 3"/>
            <p:cNvSpPr>
              <a:spLocks noChangeArrowheads="1"/>
            </p:cNvSpPr>
            <p:nvPr/>
          </p:nvSpPr>
          <p:spPr bwMode="auto">
            <a:xfrm>
              <a:off x="4932040" y="4711058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2" name="Rectangle 3"/>
          <p:cNvSpPr>
            <a:spLocks noChangeArrowheads="1"/>
          </p:cNvSpPr>
          <p:nvPr/>
        </p:nvSpPr>
        <p:spPr bwMode="auto">
          <a:xfrm>
            <a:off x="4065984" y="5881188"/>
            <a:ext cx="925079" cy="1401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99" name="1098 Grupo"/>
          <p:cNvGrpSpPr/>
          <p:nvPr/>
        </p:nvGrpSpPr>
        <p:grpSpPr>
          <a:xfrm>
            <a:off x="1977752" y="5373216"/>
            <a:ext cx="5328592" cy="140100"/>
            <a:chOff x="2843808" y="4365104"/>
            <a:chExt cx="5328592" cy="140100"/>
          </a:xfrm>
        </p:grpSpPr>
        <p:sp>
          <p:nvSpPr>
            <p:cNvPr id="1095" name="Rectangle 3"/>
            <p:cNvSpPr>
              <a:spLocks noChangeArrowheads="1"/>
            </p:cNvSpPr>
            <p:nvPr/>
          </p:nvSpPr>
          <p:spPr bwMode="auto">
            <a:xfrm>
              <a:off x="2843808" y="4365104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Rectangle 3"/>
            <p:cNvSpPr>
              <a:spLocks noChangeArrowheads="1"/>
            </p:cNvSpPr>
            <p:nvPr/>
          </p:nvSpPr>
          <p:spPr bwMode="auto">
            <a:xfrm>
              <a:off x="3804702" y="4365104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Rectangle 3"/>
            <p:cNvSpPr>
              <a:spLocks noChangeArrowheads="1"/>
            </p:cNvSpPr>
            <p:nvPr/>
          </p:nvSpPr>
          <p:spPr bwMode="auto">
            <a:xfrm>
              <a:off x="6084168" y="4365104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Rectangle 3"/>
            <p:cNvSpPr>
              <a:spLocks noChangeArrowheads="1"/>
            </p:cNvSpPr>
            <p:nvPr/>
          </p:nvSpPr>
          <p:spPr bwMode="auto">
            <a:xfrm>
              <a:off x="4932040" y="4365104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Rectangle 3"/>
            <p:cNvSpPr>
              <a:spLocks noChangeArrowheads="1"/>
            </p:cNvSpPr>
            <p:nvPr/>
          </p:nvSpPr>
          <p:spPr bwMode="auto">
            <a:xfrm>
              <a:off x="6774737" y="4365104"/>
              <a:ext cx="1397663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0" name="1099 Grupo"/>
          <p:cNvGrpSpPr/>
          <p:nvPr/>
        </p:nvGrpSpPr>
        <p:grpSpPr>
          <a:xfrm>
            <a:off x="1977752" y="5546191"/>
            <a:ext cx="5328592" cy="140101"/>
            <a:chOff x="2843808" y="4538079"/>
            <a:chExt cx="5328592" cy="140101"/>
          </a:xfrm>
        </p:grpSpPr>
        <p:sp>
          <p:nvSpPr>
            <p:cNvPr id="1097" name="Rectangle 3"/>
            <p:cNvSpPr>
              <a:spLocks noChangeArrowheads="1"/>
            </p:cNvSpPr>
            <p:nvPr/>
          </p:nvSpPr>
          <p:spPr bwMode="auto">
            <a:xfrm>
              <a:off x="2843808" y="4538079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3"/>
            <p:cNvSpPr>
              <a:spLocks noChangeArrowheads="1"/>
            </p:cNvSpPr>
            <p:nvPr/>
          </p:nvSpPr>
          <p:spPr bwMode="auto">
            <a:xfrm>
              <a:off x="3804702" y="4538079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Rectangle 3"/>
            <p:cNvSpPr>
              <a:spLocks noChangeArrowheads="1"/>
            </p:cNvSpPr>
            <p:nvPr/>
          </p:nvSpPr>
          <p:spPr bwMode="auto">
            <a:xfrm>
              <a:off x="6084168" y="4538079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Rectangle 3"/>
            <p:cNvSpPr>
              <a:spLocks noChangeArrowheads="1"/>
            </p:cNvSpPr>
            <p:nvPr/>
          </p:nvSpPr>
          <p:spPr bwMode="auto">
            <a:xfrm>
              <a:off x="4932040" y="4538079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Rectangle 3"/>
            <p:cNvSpPr>
              <a:spLocks noChangeArrowheads="1"/>
            </p:cNvSpPr>
            <p:nvPr/>
          </p:nvSpPr>
          <p:spPr bwMode="auto">
            <a:xfrm>
              <a:off x="6774737" y="4538080"/>
              <a:ext cx="1397663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1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84 Grupo"/>
          <p:cNvGrpSpPr/>
          <p:nvPr/>
        </p:nvGrpSpPr>
        <p:grpSpPr>
          <a:xfrm>
            <a:off x="2051720" y="5877272"/>
            <a:ext cx="4724400" cy="609600"/>
            <a:chOff x="4297680" y="4190994"/>
            <a:chExt cx="4191000" cy="457206"/>
          </a:xfrm>
        </p:grpSpPr>
        <p:grpSp>
          <p:nvGrpSpPr>
            <p:cNvPr id="3" name="83 Grupo"/>
            <p:cNvGrpSpPr/>
            <p:nvPr/>
          </p:nvGrpSpPr>
          <p:grpSpPr>
            <a:xfrm>
              <a:off x="4297680" y="4190994"/>
              <a:ext cx="4191000" cy="457206"/>
              <a:chOff x="4297680" y="4191000"/>
              <a:chExt cx="4191000" cy="457206"/>
            </a:xfrm>
          </p:grpSpPr>
          <p:sp>
            <p:nvSpPr>
              <p:cNvPr id="82" name="Rectangle 27"/>
              <p:cNvSpPr>
                <a:spLocks noChangeArrowheads="1"/>
              </p:cNvSpPr>
              <p:nvPr/>
            </p:nvSpPr>
            <p:spPr bwMode="auto">
              <a:xfrm>
                <a:off x="7068312" y="4471416"/>
                <a:ext cx="1416676" cy="98168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44 Grupo"/>
              <p:cNvGrpSpPr/>
              <p:nvPr/>
            </p:nvGrpSpPr>
            <p:grpSpPr>
              <a:xfrm>
                <a:off x="4297680" y="4191000"/>
                <a:ext cx="4191000" cy="457206"/>
                <a:chOff x="3657600" y="5791193"/>
                <a:chExt cx="5410200" cy="582216"/>
              </a:xfrm>
            </p:grpSpPr>
            <p:sp>
              <p:nvSpPr>
                <p:cNvPr id="46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59436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" name="Group 23"/>
                <p:cNvGrpSpPr>
                  <a:grpSpLocks/>
                </p:cNvGrpSpPr>
                <p:nvPr/>
              </p:nvGrpSpPr>
              <p:grpSpPr bwMode="auto">
                <a:xfrm>
                  <a:off x="6324600" y="5791193"/>
                  <a:ext cx="838200" cy="291104"/>
                  <a:chOff x="7181" y="5756"/>
                  <a:chExt cx="3496" cy="333"/>
                </a:xfrm>
              </p:grpSpPr>
              <p:grpSp>
                <p:nvGrpSpPr>
                  <p:cNvPr id="6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9433" y="5946"/>
                    <a:ext cx="1244" cy="143"/>
                    <a:chOff x="4700" y="5284"/>
                    <a:chExt cx="1244" cy="143"/>
                  </a:xfrm>
                </p:grpSpPr>
                <p:sp>
                  <p:nvSpPr>
                    <p:cNvPr id="74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00" y="5284"/>
                      <a:ext cx="1244" cy="143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18" y="5292"/>
                      <a:ext cx="474" cy="135"/>
                    </a:xfrm>
                    <a:prstGeom prst="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9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181" y="5946"/>
                    <a:ext cx="2244" cy="143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181" y="5761"/>
                    <a:ext cx="2244" cy="143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9433" y="5756"/>
                    <a:ext cx="1244" cy="143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Rectangle 30"/>
                <p:cNvSpPr>
                  <a:spLocks noChangeArrowheads="1"/>
                </p:cNvSpPr>
                <p:nvPr/>
              </p:nvSpPr>
              <p:spPr bwMode="auto">
                <a:xfrm>
                  <a:off x="5950139" y="5791200"/>
                  <a:ext cx="298261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57912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28"/>
                <p:cNvSpPr>
                  <a:spLocks noChangeArrowheads="1"/>
                </p:cNvSpPr>
                <p:nvPr/>
              </p:nvSpPr>
              <p:spPr bwMode="auto">
                <a:xfrm>
                  <a:off x="5105400" y="5955547"/>
                  <a:ext cx="842821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29"/>
                <p:cNvSpPr>
                  <a:spLocks noChangeArrowheads="1"/>
                </p:cNvSpPr>
                <p:nvPr/>
              </p:nvSpPr>
              <p:spPr bwMode="auto">
                <a:xfrm>
                  <a:off x="5105400" y="5795571"/>
                  <a:ext cx="842821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5950139" y="5955547"/>
                  <a:ext cx="298261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6"/>
                <p:cNvSpPr>
                  <a:spLocks noChangeArrowheads="1"/>
                </p:cNvSpPr>
                <p:nvPr/>
              </p:nvSpPr>
              <p:spPr bwMode="auto">
                <a:xfrm>
                  <a:off x="6019800" y="5791200"/>
                  <a:ext cx="1524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59436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57912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1" y="6096000"/>
                  <a:ext cx="108204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62484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62484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57912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59436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60960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Rectangle 27"/>
                <p:cNvSpPr>
                  <a:spLocks noChangeArrowheads="1"/>
                </p:cNvSpPr>
                <p:nvPr/>
              </p:nvSpPr>
              <p:spPr bwMode="auto">
                <a:xfrm>
                  <a:off x="7239000" y="5791200"/>
                  <a:ext cx="18288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7239000" y="5943600"/>
                  <a:ext cx="18288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8686800" y="5791200"/>
                  <a:ext cx="3048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26"/>
                <p:cNvSpPr>
                  <a:spLocks noChangeArrowheads="1"/>
                </p:cNvSpPr>
                <p:nvPr/>
              </p:nvSpPr>
              <p:spPr bwMode="auto">
                <a:xfrm>
                  <a:off x="8686800" y="5943600"/>
                  <a:ext cx="3048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31"/>
                <p:cNvSpPr>
                  <a:spLocks noChangeArrowheads="1"/>
                </p:cNvSpPr>
                <p:nvPr/>
              </p:nvSpPr>
              <p:spPr bwMode="auto">
                <a:xfrm>
                  <a:off x="8382000" y="5791200"/>
                  <a:ext cx="145861" cy="125009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7696200" y="59436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82 Grupo"/>
              <p:cNvGrpSpPr/>
              <p:nvPr/>
            </p:nvGrpSpPr>
            <p:grpSpPr>
              <a:xfrm>
                <a:off x="6830568" y="4471416"/>
                <a:ext cx="231047" cy="98167"/>
                <a:chOff x="6705600" y="4642708"/>
                <a:chExt cx="231047" cy="98167"/>
              </a:xfrm>
            </p:grpSpPr>
            <p:sp>
              <p:nvSpPr>
                <p:cNvPr id="80" name="Rectangle 25"/>
                <p:cNvSpPr>
                  <a:spLocks noChangeArrowheads="1"/>
                </p:cNvSpPr>
                <p:nvPr/>
              </p:nvSpPr>
              <p:spPr bwMode="auto">
                <a:xfrm>
                  <a:off x="6705600" y="4642708"/>
                  <a:ext cx="231047" cy="98167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6781800" y="4648200"/>
                  <a:ext cx="88036" cy="9267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8" name="Rectangle 26"/>
            <p:cNvSpPr>
              <a:spLocks noChangeArrowheads="1"/>
            </p:cNvSpPr>
            <p:nvPr/>
          </p:nvSpPr>
          <p:spPr bwMode="auto">
            <a:xfrm>
              <a:off x="8193024" y="4473832"/>
              <a:ext cx="236113" cy="92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 flipH="1">
              <a:off x="7424928" y="4473832"/>
              <a:ext cx="35416" cy="92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7" name="136 Rectángulo"/>
          <p:cNvSpPr/>
          <p:nvPr/>
        </p:nvSpPr>
        <p:spPr>
          <a:xfrm>
            <a:off x="1823120" y="5801072"/>
            <a:ext cx="5029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85 Rectángulo"/>
          <p:cNvSpPr/>
          <p:nvPr/>
        </p:nvSpPr>
        <p:spPr>
          <a:xfrm>
            <a:off x="1835696" y="5466710"/>
            <a:ext cx="5103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600" dirty="0" smtClean="0"/>
              <a:t>S</a:t>
            </a:r>
            <a:r>
              <a:rPr lang="en-US" sz="1600" dirty="0" err="1" smtClean="0"/>
              <a:t>imulated</a:t>
            </a:r>
            <a:r>
              <a:rPr lang="fr-BE" sz="1600" dirty="0" smtClean="0"/>
              <a:t> data :</a:t>
            </a:r>
            <a:endParaRPr lang="en-US" sz="1600" dirty="0"/>
          </a:p>
        </p:txBody>
      </p:sp>
      <p:sp>
        <p:nvSpPr>
          <p:cNvPr id="70" name="69 Rectángulo"/>
          <p:cNvSpPr/>
          <p:nvPr/>
        </p:nvSpPr>
        <p:spPr>
          <a:xfrm>
            <a:off x="1691680" y="1052736"/>
            <a:ext cx="708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err="1" smtClean="0"/>
              <a:t>Sample</a:t>
            </a:r>
            <a:r>
              <a:rPr lang="fr-BE" sz="1600" dirty="0" smtClean="0"/>
              <a:t> chromosomes </a:t>
            </a:r>
            <a:r>
              <a:rPr lang="fr-BE" sz="1600" dirty="0" err="1" smtClean="0"/>
              <a:t>from</a:t>
            </a:r>
            <a:r>
              <a:rPr lang="fr-BE" sz="1600" dirty="0" smtClean="0"/>
              <a:t> </a:t>
            </a:r>
            <a:r>
              <a:rPr lang="fr-BE" sz="1600" i="1" dirty="0" smtClean="0"/>
              <a:t>S. Pastorianus (</a:t>
            </a:r>
            <a:r>
              <a:rPr lang="fr-BE" sz="1600" i="1" dirty="0" err="1" smtClean="0"/>
              <a:t>Hybrid</a:t>
            </a:r>
            <a:r>
              <a:rPr lang="fr-BE" sz="1600" i="1" dirty="0" smtClean="0"/>
              <a:t> of S.cerevisiae and S.eubayanus)</a:t>
            </a:r>
            <a:endParaRPr lang="en-US" sz="1600" i="1" dirty="0"/>
          </a:p>
        </p:txBody>
      </p:sp>
      <p:sp>
        <p:nvSpPr>
          <p:cNvPr id="218" name="217 Rectángulo"/>
          <p:cNvSpPr/>
          <p:nvPr/>
        </p:nvSpPr>
        <p:spPr>
          <a:xfrm>
            <a:off x="3551336" y="543593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err="1" smtClean="0"/>
              <a:t>amount</a:t>
            </a:r>
            <a:r>
              <a:rPr lang="fr-BE" dirty="0" smtClean="0"/>
              <a:t> of variation?</a:t>
            </a:r>
            <a:endParaRPr lang="en-US" dirty="0"/>
          </a:p>
        </p:txBody>
      </p:sp>
      <p:pic>
        <p:nvPicPr>
          <p:cNvPr id="556" name="Picture 2"/>
          <p:cNvPicPr>
            <a:picLocks noChangeAspect="1" noChangeArrowheads="1"/>
          </p:cNvPicPr>
          <p:nvPr/>
        </p:nvPicPr>
        <p:blipFill>
          <a:blip r:embed="rId3" cstate="print"/>
          <a:srcRect l="29767" t="88719" r="43773" b="4561"/>
          <a:stretch>
            <a:fillRect/>
          </a:stretch>
        </p:blipFill>
        <p:spPr bwMode="auto">
          <a:xfrm>
            <a:off x="3563888" y="4509120"/>
            <a:ext cx="40324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7" name="556 Rectángulo"/>
          <p:cNvSpPr/>
          <p:nvPr/>
        </p:nvSpPr>
        <p:spPr>
          <a:xfrm>
            <a:off x="1907704" y="1772816"/>
            <a:ext cx="1404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</a:t>
            </a:r>
            <a:endParaRPr lang="en-US" sz="1600" i="1" dirty="0"/>
          </a:p>
        </p:txBody>
      </p:sp>
      <p:sp>
        <p:nvSpPr>
          <p:cNvPr id="558" name="557 Rectángulo"/>
          <p:cNvSpPr/>
          <p:nvPr/>
        </p:nvSpPr>
        <p:spPr>
          <a:xfrm>
            <a:off x="1907704" y="2442374"/>
            <a:ext cx="1455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II</a:t>
            </a:r>
            <a:endParaRPr lang="en-US" sz="1600" i="1" dirty="0"/>
          </a:p>
        </p:txBody>
      </p:sp>
      <p:sp>
        <p:nvSpPr>
          <p:cNvPr id="559" name="558 Rectángulo"/>
          <p:cNvSpPr/>
          <p:nvPr/>
        </p:nvSpPr>
        <p:spPr>
          <a:xfrm>
            <a:off x="1907704" y="3162454"/>
            <a:ext cx="1507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III</a:t>
            </a:r>
            <a:endParaRPr lang="en-US" sz="1600" i="1" dirty="0"/>
          </a:p>
        </p:txBody>
      </p:sp>
      <p:sp>
        <p:nvSpPr>
          <p:cNvPr id="560" name="559 Rectángulo"/>
          <p:cNvSpPr/>
          <p:nvPr/>
        </p:nvSpPr>
        <p:spPr>
          <a:xfrm>
            <a:off x="1907704" y="3954542"/>
            <a:ext cx="1510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IV</a:t>
            </a:r>
            <a:endParaRPr lang="en-US" sz="1600" i="1" dirty="0"/>
          </a:p>
        </p:txBody>
      </p:sp>
      <p:sp>
        <p:nvSpPr>
          <p:cNvPr id="561" name="560 Rectángulo"/>
          <p:cNvSpPr/>
          <p:nvPr/>
        </p:nvSpPr>
        <p:spPr>
          <a:xfrm>
            <a:off x="1907704" y="4602614"/>
            <a:ext cx="1510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X</a:t>
            </a:r>
            <a:endParaRPr lang="en-US" sz="1600" i="1" dirty="0"/>
          </a:p>
        </p:txBody>
      </p:sp>
      <p:sp>
        <p:nvSpPr>
          <p:cNvPr id="562" name="561 Rectángulo"/>
          <p:cNvSpPr/>
          <p:nvPr/>
        </p:nvSpPr>
        <p:spPr>
          <a:xfrm>
            <a:off x="2411760" y="4941168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…</a:t>
            </a:r>
            <a:endParaRPr lang="en-US" sz="1600" i="1" dirty="0"/>
          </a:p>
        </p:txBody>
      </p:sp>
      <p:sp>
        <p:nvSpPr>
          <p:cNvPr id="563" name="562 Rectángulo"/>
          <p:cNvSpPr/>
          <p:nvPr/>
        </p:nvSpPr>
        <p:spPr>
          <a:xfrm>
            <a:off x="2483768" y="1340768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…</a:t>
            </a:r>
            <a:endParaRPr lang="en-US" sz="1600" i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l="30207" t="20600" r="44246" b="47480"/>
          <a:stretch>
            <a:fillRect/>
          </a:stretch>
        </p:blipFill>
        <p:spPr bwMode="auto">
          <a:xfrm>
            <a:off x="3563888" y="1628799"/>
            <a:ext cx="4032448" cy="283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7" name="546 Grupo"/>
          <p:cNvGrpSpPr/>
          <p:nvPr/>
        </p:nvGrpSpPr>
        <p:grpSpPr>
          <a:xfrm>
            <a:off x="2298250" y="5877272"/>
            <a:ext cx="5113020" cy="699255"/>
            <a:chOff x="2298250" y="5877272"/>
            <a:chExt cx="5113020" cy="699255"/>
          </a:xfrm>
        </p:grpSpPr>
        <p:grpSp>
          <p:nvGrpSpPr>
            <p:cNvPr id="567" name="412 Grupo"/>
            <p:cNvGrpSpPr/>
            <p:nvPr/>
          </p:nvGrpSpPr>
          <p:grpSpPr>
            <a:xfrm>
              <a:off x="2298250" y="5899089"/>
              <a:ext cx="838200" cy="508079"/>
              <a:chOff x="2667000" y="5638800"/>
              <a:chExt cx="914400" cy="457200"/>
            </a:xfrm>
          </p:grpSpPr>
          <p:sp>
            <p:nvSpPr>
              <p:cNvPr id="600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413 Grupo"/>
            <p:cNvGrpSpPr/>
            <p:nvPr/>
          </p:nvGrpSpPr>
          <p:grpSpPr>
            <a:xfrm>
              <a:off x="3220270" y="5899089"/>
              <a:ext cx="1005840" cy="508079"/>
              <a:chOff x="2667000" y="5638800"/>
              <a:chExt cx="914400" cy="457200"/>
            </a:xfrm>
          </p:grpSpPr>
          <p:sp>
            <p:nvSpPr>
              <p:cNvPr id="597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4" name="Rectangle 3"/>
            <p:cNvSpPr>
              <a:spLocks noChangeArrowheads="1"/>
            </p:cNvSpPr>
            <p:nvPr/>
          </p:nvSpPr>
          <p:spPr bwMode="auto">
            <a:xfrm>
              <a:off x="5425420" y="5877272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3"/>
            <p:cNvSpPr>
              <a:spLocks noChangeArrowheads="1"/>
            </p:cNvSpPr>
            <p:nvPr/>
          </p:nvSpPr>
          <p:spPr bwMode="auto">
            <a:xfrm>
              <a:off x="5425420" y="6238903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3"/>
            <p:cNvSpPr>
              <a:spLocks noChangeArrowheads="1"/>
            </p:cNvSpPr>
            <p:nvPr/>
          </p:nvSpPr>
          <p:spPr bwMode="auto">
            <a:xfrm>
              <a:off x="5425420" y="6058086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5" name="413 Grupo"/>
            <p:cNvGrpSpPr/>
            <p:nvPr/>
          </p:nvGrpSpPr>
          <p:grpSpPr>
            <a:xfrm>
              <a:off x="4358248" y="5899089"/>
              <a:ext cx="1005840" cy="508079"/>
              <a:chOff x="2667000" y="5638800"/>
              <a:chExt cx="914400" cy="457200"/>
            </a:xfrm>
          </p:grpSpPr>
          <p:sp>
            <p:nvSpPr>
              <p:cNvPr id="591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89" name="Rectangle 3"/>
            <p:cNvSpPr>
              <a:spLocks noChangeArrowheads="1"/>
            </p:cNvSpPr>
            <p:nvPr/>
          </p:nvSpPr>
          <p:spPr bwMode="auto">
            <a:xfrm>
              <a:off x="4358248" y="6430079"/>
              <a:ext cx="887654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0" name="412 Grupo"/>
            <p:cNvGrpSpPr/>
            <p:nvPr/>
          </p:nvGrpSpPr>
          <p:grpSpPr>
            <a:xfrm>
              <a:off x="6070150" y="5899089"/>
              <a:ext cx="1341120" cy="327262"/>
              <a:chOff x="2667000" y="5638800"/>
              <a:chExt cx="914400" cy="294490"/>
            </a:xfrm>
          </p:grpSpPr>
          <p:sp>
            <p:nvSpPr>
              <p:cNvPr id="583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6" name="545 Grupo"/>
          <p:cNvGrpSpPr/>
          <p:nvPr/>
        </p:nvGrpSpPr>
        <p:grpSpPr>
          <a:xfrm>
            <a:off x="2714710" y="5877272"/>
            <a:ext cx="4042764" cy="699255"/>
            <a:chOff x="2714710" y="5877272"/>
            <a:chExt cx="4042764" cy="699255"/>
          </a:xfrm>
        </p:grpSpPr>
        <p:sp>
          <p:nvSpPr>
            <p:cNvPr id="568" name="Rectangle 3"/>
            <p:cNvSpPr>
              <a:spLocks noChangeArrowheads="1"/>
            </p:cNvSpPr>
            <p:nvPr/>
          </p:nvSpPr>
          <p:spPr bwMode="auto">
            <a:xfrm>
              <a:off x="2717350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3"/>
            <p:cNvSpPr>
              <a:spLocks noChangeArrowheads="1"/>
            </p:cNvSpPr>
            <p:nvPr/>
          </p:nvSpPr>
          <p:spPr bwMode="auto">
            <a:xfrm>
              <a:off x="2714710" y="6077783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3"/>
            <p:cNvSpPr>
              <a:spLocks noChangeArrowheads="1"/>
            </p:cNvSpPr>
            <p:nvPr/>
          </p:nvSpPr>
          <p:spPr bwMode="auto">
            <a:xfrm>
              <a:off x="2717350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3"/>
            <p:cNvSpPr>
              <a:spLocks noChangeArrowheads="1"/>
            </p:cNvSpPr>
            <p:nvPr/>
          </p:nvSpPr>
          <p:spPr bwMode="auto">
            <a:xfrm>
              <a:off x="3555550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3"/>
            <p:cNvSpPr>
              <a:spLocks noChangeArrowheads="1"/>
            </p:cNvSpPr>
            <p:nvPr/>
          </p:nvSpPr>
          <p:spPr bwMode="auto">
            <a:xfrm>
              <a:off x="3555550" y="6077783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3"/>
            <p:cNvSpPr>
              <a:spLocks noChangeArrowheads="1"/>
            </p:cNvSpPr>
            <p:nvPr/>
          </p:nvSpPr>
          <p:spPr bwMode="auto">
            <a:xfrm>
              <a:off x="3555550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3"/>
            <p:cNvSpPr>
              <a:spLocks noChangeArrowheads="1"/>
            </p:cNvSpPr>
            <p:nvPr/>
          </p:nvSpPr>
          <p:spPr bwMode="auto">
            <a:xfrm>
              <a:off x="5844520" y="5877272"/>
              <a:ext cx="167640" cy="1464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3"/>
            <p:cNvSpPr>
              <a:spLocks noChangeArrowheads="1"/>
            </p:cNvSpPr>
            <p:nvPr/>
          </p:nvSpPr>
          <p:spPr bwMode="auto">
            <a:xfrm>
              <a:off x="5841880" y="6055966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3"/>
            <p:cNvSpPr>
              <a:spLocks noChangeArrowheads="1"/>
            </p:cNvSpPr>
            <p:nvPr/>
          </p:nvSpPr>
          <p:spPr bwMode="auto">
            <a:xfrm>
              <a:off x="5844520" y="6238902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3"/>
            <p:cNvSpPr>
              <a:spLocks noChangeArrowheads="1"/>
            </p:cNvSpPr>
            <p:nvPr/>
          </p:nvSpPr>
          <p:spPr bwMode="auto">
            <a:xfrm>
              <a:off x="4693528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3"/>
            <p:cNvSpPr>
              <a:spLocks noChangeArrowheads="1"/>
            </p:cNvSpPr>
            <p:nvPr/>
          </p:nvSpPr>
          <p:spPr bwMode="auto">
            <a:xfrm>
              <a:off x="4693528" y="6077783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3"/>
            <p:cNvSpPr>
              <a:spLocks noChangeArrowheads="1"/>
            </p:cNvSpPr>
            <p:nvPr/>
          </p:nvSpPr>
          <p:spPr bwMode="auto">
            <a:xfrm>
              <a:off x="4693528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3"/>
            <p:cNvSpPr>
              <a:spLocks noChangeArrowheads="1"/>
            </p:cNvSpPr>
            <p:nvPr/>
          </p:nvSpPr>
          <p:spPr bwMode="auto">
            <a:xfrm>
              <a:off x="4693528" y="643007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3"/>
            <p:cNvSpPr>
              <a:spLocks noChangeArrowheads="1"/>
            </p:cNvSpPr>
            <p:nvPr/>
          </p:nvSpPr>
          <p:spPr bwMode="auto">
            <a:xfrm>
              <a:off x="6489250" y="5899089"/>
              <a:ext cx="268224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3"/>
            <p:cNvSpPr>
              <a:spLocks noChangeArrowheads="1"/>
            </p:cNvSpPr>
            <p:nvPr/>
          </p:nvSpPr>
          <p:spPr bwMode="auto">
            <a:xfrm>
              <a:off x="6486610" y="6077783"/>
              <a:ext cx="268224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B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Building a </a:t>
            </a:r>
            <a:r>
              <a:rPr lang="fr-BE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simulated</a:t>
            </a:r>
            <a:r>
              <a:rPr lang="fr-B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BE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genome</a:t>
            </a:r>
            <a:endParaRPr lang="fr-B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2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152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152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152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3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7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8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9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1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2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23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238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0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1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2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8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9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2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42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44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44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6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7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8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9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0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1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2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3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454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5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6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8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9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0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1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2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3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29" name="1628 Grupo"/>
          <p:cNvGrpSpPr/>
          <p:nvPr/>
        </p:nvGrpSpPr>
        <p:grpSpPr>
          <a:xfrm>
            <a:off x="4326977" y="1263648"/>
            <a:ext cx="3151239" cy="377180"/>
            <a:chOff x="4326977" y="1263648"/>
            <a:chExt cx="3151239" cy="377180"/>
          </a:xfrm>
        </p:grpSpPr>
        <p:grpSp>
          <p:nvGrpSpPr>
            <p:cNvPr id="1522" name="473 Grupo"/>
            <p:cNvGrpSpPr/>
            <p:nvPr/>
          </p:nvGrpSpPr>
          <p:grpSpPr>
            <a:xfrm>
              <a:off x="4326977" y="1403176"/>
              <a:ext cx="636639" cy="215728"/>
              <a:chOff x="4366124" y="2679872"/>
              <a:chExt cx="1281211" cy="215728"/>
            </a:xfrm>
          </p:grpSpPr>
          <p:grpSp>
            <p:nvGrpSpPr>
              <p:cNvPr id="1523" name="Group 139"/>
              <p:cNvGrpSpPr>
                <a:grpSpLocks/>
              </p:cNvGrpSpPr>
              <p:nvPr/>
            </p:nvGrpSpPr>
            <p:grpSpPr bwMode="auto">
              <a:xfrm flipH="1">
                <a:off x="4366124" y="2832272"/>
                <a:ext cx="1281211" cy="63328"/>
                <a:chOff x="2535" y="15338"/>
                <a:chExt cx="7838" cy="71"/>
              </a:xfrm>
            </p:grpSpPr>
            <p:sp>
              <p:nvSpPr>
                <p:cNvPr id="875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4" name="Group 139"/>
              <p:cNvGrpSpPr>
                <a:grpSpLocks/>
              </p:cNvGrpSpPr>
              <p:nvPr/>
            </p:nvGrpSpPr>
            <p:grpSpPr bwMode="auto">
              <a:xfrm flipH="1">
                <a:off x="4366124" y="2679872"/>
                <a:ext cx="1281211" cy="63328"/>
                <a:chOff x="2535" y="15338"/>
                <a:chExt cx="7838" cy="71"/>
              </a:xfrm>
            </p:grpSpPr>
            <p:sp>
              <p:nvSpPr>
                <p:cNvPr id="86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2" name="1001 Grupo"/>
            <p:cNvGrpSpPr/>
            <p:nvPr/>
          </p:nvGrpSpPr>
          <p:grpSpPr>
            <a:xfrm>
              <a:off x="7173416" y="1263648"/>
              <a:ext cx="304800" cy="368128"/>
              <a:chOff x="6400800" y="774872"/>
              <a:chExt cx="304800" cy="368128"/>
            </a:xfrm>
          </p:grpSpPr>
          <p:grpSp>
            <p:nvGrpSpPr>
              <p:cNvPr id="223" name="Group 139"/>
              <p:cNvGrpSpPr>
                <a:grpSpLocks/>
              </p:cNvGrpSpPr>
              <p:nvPr/>
            </p:nvGrpSpPr>
            <p:grpSpPr bwMode="auto">
              <a:xfrm>
                <a:off x="6400800" y="1079672"/>
                <a:ext cx="304800" cy="63328"/>
                <a:chOff x="2535" y="15338"/>
                <a:chExt cx="7838" cy="71"/>
              </a:xfrm>
            </p:grpSpPr>
            <p:sp>
              <p:nvSpPr>
                <p:cNvPr id="103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3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4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6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39"/>
              <p:cNvGrpSpPr>
                <a:grpSpLocks/>
              </p:cNvGrpSpPr>
              <p:nvPr/>
            </p:nvGrpSpPr>
            <p:grpSpPr bwMode="auto">
              <a:xfrm>
                <a:off x="6400800" y="990600"/>
                <a:ext cx="304800" cy="63328"/>
                <a:chOff x="2535" y="15338"/>
                <a:chExt cx="7838" cy="71"/>
              </a:xfrm>
            </p:grpSpPr>
            <p:sp>
              <p:nvSpPr>
                <p:cNvPr id="1023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4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5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6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7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8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39"/>
              <p:cNvGrpSpPr>
                <a:grpSpLocks/>
              </p:cNvGrpSpPr>
              <p:nvPr/>
            </p:nvGrpSpPr>
            <p:grpSpPr bwMode="auto">
              <a:xfrm>
                <a:off x="6400800" y="900000"/>
                <a:ext cx="304800" cy="63328"/>
                <a:chOff x="2535" y="15338"/>
                <a:chExt cx="7838" cy="71"/>
              </a:xfrm>
            </p:grpSpPr>
            <p:sp>
              <p:nvSpPr>
                <p:cNvPr id="10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6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2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139"/>
              <p:cNvGrpSpPr>
                <a:grpSpLocks/>
              </p:cNvGrpSpPr>
              <p:nvPr/>
            </p:nvGrpSpPr>
            <p:grpSpPr bwMode="auto">
              <a:xfrm>
                <a:off x="6400800" y="774872"/>
                <a:ext cx="304800" cy="63328"/>
                <a:chOff x="2535" y="15338"/>
                <a:chExt cx="7838" cy="71"/>
              </a:xfrm>
            </p:grpSpPr>
            <p:sp>
              <p:nvSpPr>
                <p:cNvPr id="100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87" name="1276 Grupo"/>
            <p:cNvGrpSpPr/>
            <p:nvPr/>
          </p:nvGrpSpPr>
          <p:grpSpPr>
            <a:xfrm>
              <a:off x="5231277" y="1326976"/>
              <a:ext cx="1790968" cy="313852"/>
              <a:chOff x="5904260" y="2514600"/>
              <a:chExt cx="1639540" cy="381000"/>
            </a:xfrm>
          </p:grpSpPr>
          <p:grpSp>
            <p:nvGrpSpPr>
              <p:cNvPr id="489" name="Group 139"/>
              <p:cNvGrpSpPr>
                <a:grpSpLocks/>
              </p:cNvGrpSpPr>
              <p:nvPr/>
            </p:nvGrpSpPr>
            <p:grpSpPr bwMode="auto">
              <a:xfrm>
                <a:off x="5904260" y="2819400"/>
                <a:ext cx="1639540" cy="76200"/>
                <a:chOff x="2535" y="15338"/>
                <a:chExt cx="7838" cy="71"/>
              </a:xfrm>
            </p:grpSpPr>
            <p:sp>
              <p:nvSpPr>
                <p:cNvPr id="129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139"/>
              <p:cNvGrpSpPr>
                <a:grpSpLocks/>
              </p:cNvGrpSpPr>
              <p:nvPr/>
            </p:nvGrpSpPr>
            <p:grpSpPr bwMode="auto">
              <a:xfrm>
                <a:off x="5904260" y="2667000"/>
                <a:ext cx="1639540" cy="76200"/>
                <a:chOff x="2535" y="15338"/>
                <a:chExt cx="7838" cy="71"/>
              </a:xfrm>
            </p:grpSpPr>
            <p:sp>
              <p:nvSpPr>
                <p:cNvPr id="12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139"/>
              <p:cNvGrpSpPr>
                <a:grpSpLocks/>
              </p:cNvGrpSpPr>
              <p:nvPr/>
            </p:nvGrpSpPr>
            <p:grpSpPr bwMode="auto">
              <a:xfrm>
                <a:off x="5904260" y="2514600"/>
                <a:ext cx="1639540" cy="76200"/>
                <a:chOff x="2535" y="15338"/>
                <a:chExt cx="7838" cy="71"/>
              </a:xfrm>
            </p:grpSpPr>
            <p:sp>
              <p:nvSpPr>
                <p:cNvPr id="128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92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493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494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8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0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591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1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2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3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8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9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41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4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3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654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5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6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7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9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1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71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2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676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1626" name="1625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1542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155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158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93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159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627" name="1626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1628" name="1627 Rectángulo"/>
          <p:cNvSpPr/>
          <p:nvPr/>
        </p:nvSpPr>
        <p:spPr>
          <a:xfrm>
            <a:off x="4139952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2" name="163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1483" name="14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1629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" grpId="0"/>
      <p:bldP spid="1499" grpId="0"/>
      <p:bldP spid="16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710" name="709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712" name="711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680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4323815" y="1124744"/>
            <a:ext cx="117597" cy="187220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9" name="678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0" name="679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710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3" name="712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714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73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5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72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6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71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06875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" grpId="0" animBg="1"/>
      <p:bldP spid="150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pic>
        <p:nvPicPr>
          <p:cNvPr id="1504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54215" t="8145" r="26179" b="7272"/>
          <a:stretch>
            <a:fillRect/>
          </a:stretch>
        </p:blipFill>
        <p:spPr bwMode="auto">
          <a:xfrm>
            <a:off x="5353416" y="3263840"/>
            <a:ext cx="1263277" cy="3267336"/>
          </a:xfrm>
          <a:prstGeom prst="rect">
            <a:avLst/>
          </a:prstGeom>
          <a:noFill/>
        </p:spPr>
      </p:pic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651" name="650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652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67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3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6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4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9" name="678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681" name="680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0" name="679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4932040" y="1124744"/>
            <a:ext cx="104168" cy="18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2" name="68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3" name="6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683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0.2149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pic>
        <p:nvPicPr>
          <p:cNvPr id="1504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54215" t="8145" r="26179" b="7272"/>
          <a:stretch>
            <a:fillRect/>
          </a:stretch>
        </p:blipFill>
        <p:spPr bwMode="auto">
          <a:xfrm>
            <a:off x="5353416" y="3263840"/>
            <a:ext cx="1263277" cy="3267336"/>
          </a:xfrm>
          <a:prstGeom prst="rect">
            <a:avLst/>
          </a:prstGeom>
          <a:noFill/>
        </p:spPr>
      </p:pic>
      <p:pic>
        <p:nvPicPr>
          <p:cNvPr id="1505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69861" t="75951" r="11141" b="6106"/>
          <a:stretch>
            <a:fillRect/>
          </a:stretch>
        </p:blipFill>
        <p:spPr bwMode="auto">
          <a:xfrm>
            <a:off x="6368616" y="5877272"/>
            <a:ext cx="1224136" cy="700472"/>
          </a:xfrm>
          <a:prstGeom prst="rect">
            <a:avLst/>
          </a:prstGeom>
          <a:noFill/>
        </p:spPr>
      </p:pic>
      <p:sp>
        <p:nvSpPr>
          <p:cNvPr id="1536" name="1535 Forma libre"/>
          <p:cNvSpPr/>
          <p:nvPr/>
        </p:nvSpPr>
        <p:spPr>
          <a:xfrm>
            <a:off x="2626789" y="3212976"/>
            <a:ext cx="5545611" cy="3295503"/>
          </a:xfrm>
          <a:custGeom>
            <a:avLst/>
            <a:gdLst>
              <a:gd name="connsiteX0" fmla="*/ 0 w 3403159"/>
              <a:gd name="connsiteY0" fmla="*/ 3187148 h 3631096"/>
              <a:gd name="connsiteX1" fmla="*/ 469127 w 3403159"/>
              <a:gd name="connsiteY1" fmla="*/ 1906988 h 3631096"/>
              <a:gd name="connsiteX2" fmla="*/ 1065475 w 3403159"/>
              <a:gd name="connsiteY2" fmla="*/ 3139440 h 3631096"/>
              <a:gd name="connsiteX3" fmla="*/ 1630018 w 3403159"/>
              <a:gd name="connsiteY3" fmla="*/ 6626 h 3631096"/>
              <a:gd name="connsiteX4" fmla="*/ 2250220 w 3403159"/>
              <a:gd name="connsiteY4" fmla="*/ 3179197 h 3631096"/>
              <a:gd name="connsiteX5" fmla="*/ 2703444 w 3403159"/>
              <a:gd name="connsiteY5" fmla="*/ 2718021 h 3631096"/>
              <a:gd name="connsiteX6" fmla="*/ 3275938 w 3403159"/>
              <a:gd name="connsiteY6" fmla="*/ 3203050 h 3631096"/>
              <a:gd name="connsiteX7" fmla="*/ 3387256 w 3403159"/>
              <a:gd name="connsiteY7" fmla="*/ 3218953 h 3631096"/>
              <a:gd name="connsiteX8" fmla="*/ 3371354 w 3403159"/>
              <a:gd name="connsiteY8" fmla="*/ 3242807 h 3631096"/>
              <a:gd name="connsiteX9" fmla="*/ 3355451 w 3403159"/>
              <a:gd name="connsiteY9" fmla="*/ 3226904 h 3631096"/>
              <a:gd name="connsiteX10" fmla="*/ 3331597 w 3403159"/>
              <a:gd name="connsiteY10" fmla="*/ 3226904 h 3631096"/>
              <a:gd name="connsiteX11" fmla="*/ 3347500 w 3403159"/>
              <a:gd name="connsiteY11" fmla="*/ 3218953 h 3631096"/>
              <a:gd name="connsiteX0" fmla="*/ 0 w 3403159"/>
              <a:gd name="connsiteY0" fmla="*/ 3187148 h 3638081"/>
              <a:gd name="connsiteX1" fmla="*/ 469127 w 3403159"/>
              <a:gd name="connsiteY1" fmla="*/ 1906988 h 3638081"/>
              <a:gd name="connsiteX2" fmla="*/ 1065475 w 3403159"/>
              <a:gd name="connsiteY2" fmla="*/ 3139440 h 3638081"/>
              <a:gd name="connsiteX3" fmla="*/ 1630018 w 3403159"/>
              <a:gd name="connsiteY3" fmla="*/ 6626 h 3638081"/>
              <a:gd name="connsiteX4" fmla="*/ 2250220 w 3403159"/>
              <a:gd name="connsiteY4" fmla="*/ 3179197 h 3638081"/>
              <a:gd name="connsiteX5" fmla="*/ 2814925 w 3403159"/>
              <a:gd name="connsiteY5" fmla="*/ 2759928 h 3638081"/>
              <a:gd name="connsiteX6" fmla="*/ 3275938 w 3403159"/>
              <a:gd name="connsiteY6" fmla="*/ 3203050 h 3638081"/>
              <a:gd name="connsiteX7" fmla="*/ 3387256 w 3403159"/>
              <a:gd name="connsiteY7" fmla="*/ 3218953 h 3638081"/>
              <a:gd name="connsiteX8" fmla="*/ 3371354 w 3403159"/>
              <a:gd name="connsiteY8" fmla="*/ 3242807 h 3638081"/>
              <a:gd name="connsiteX9" fmla="*/ 3355451 w 3403159"/>
              <a:gd name="connsiteY9" fmla="*/ 3226904 h 3638081"/>
              <a:gd name="connsiteX10" fmla="*/ 3331597 w 3403159"/>
              <a:gd name="connsiteY10" fmla="*/ 3226904 h 3638081"/>
              <a:gd name="connsiteX11" fmla="*/ 3347500 w 3403159"/>
              <a:gd name="connsiteY11" fmla="*/ 3218953 h 3638081"/>
              <a:gd name="connsiteX0" fmla="*/ 0 w 3403159"/>
              <a:gd name="connsiteY0" fmla="*/ 3183767 h 3575471"/>
              <a:gd name="connsiteX1" fmla="*/ 469127 w 3403159"/>
              <a:gd name="connsiteY1" fmla="*/ 1903607 h 3575471"/>
              <a:gd name="connsiteX2" fmla="*/ 1065475 w 3403159"/>
              <a:gd name="connsiteY2" fmla="*/ 3136059 h 3575471"/>
              <a:gd name="connsiteX3" fmla="*/ 1630018 w 3403159"/>
              <a:gd name="connsiteY3" fmla="*/ 3245 h 3575471"/>
              <a:gd name="connsiteX4" fmla="*/ 2238861 w 3403159"/>
              <a:gd name="connsiteY4" fmla="*/ 3116587 h 3575471"/>
              <a:gd name="connsiteX5" fmla="*/ 2814925 w 3403159"/>
              <a:gd name="connsiteY5" fmla="*/ 2756547 h 3575471"/>
              <a:gd name="connsiteX6" fmla="*/ 3275938 w 3403159"/>
              <a:gd name="connsiteY6" fmla="*/ 3199669 h 3575471"/>
              <a:gd name="connsiteX7" fmla="*/ 3387256 w 3403159"/>
              <a:gd name="connsiteY7" fmla="*/ 3215572 h 3575471"/>
              <a:gd name="connsiteX8" fmla="*/ 3371354 w 3403159"/>
              <a:gd name="connsiteY8" fmla="*/ 3239426 h 3575471"/>
              <a:gd name="connsiteX9" fmla="*/ 3355451 w 3403159"/>
              <a:gd name="connsiteY9" fmla="*/ 3223523 h 3575471"/>
              <a:gd name="connsiteX10" fmla="*/ 3331597 w 3403159"/>
              <a:gd name="connsiteY10" fmla="*/ 3223523 h 3575471"/>
              <a:gd name="connsiteX11" fmla="*/ 3347500 w 3403159"/>
              <a:gd name="connsiteY11" fmla="*/ 3215572 h 3575471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310869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310869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238777 h 3516964"/>
              <a:gd name="connsiteX1" fmla="*/ 469127 w 3403159"/>
              <a:gd name="connsiteY1" fmla="*/ 1958617 h 3516964"/>
              <a:gd name="connsiteX2" fmla="*/ 1065475 w 3403159"/>
              <a:gd name="connsiteY2" fmla="*/ 3191069 h 3516964"/>
              <a:gd name="connsiteX3" fmla="*/ 1662797 w 3403159"/>
              <a:gd name="connsiteY3" fmla="*/ 3245 h 3516964"/>
              <a:gd name="connsiteX4" fmla="*/ 2238861 w 3403159"/>
              <a:gd name="connsiteY4" fmla="*/ 3171597 h 3516964"/>
              <a:gd name="connsiteX5" fmla="*/ 2814925 w 3403159"/>
              <a:gd name="connsiteY5" fmla="*/ 2811557 h 3516964"/>
              <a:gd name="connsiteX6" fmla="*/ 3275938 w 3403159"/>
              <a:gd name="connsiteY6" fmla="*/ 3254679 h 3516964"/>
              <a:gd name="connsiteX7" fmla="*/ 3387256 w 3403159"/>
              <a:gd name="connsiteY7" fmla="*/ 3270582 h 3516964"/>
              <a:gd name="connsiteX8" fmla="*/ 3371354 w 3403159"/>
              <a:gd name="connsiteY8" fmla="*/ 3294436 h 3516964"/>
              <a:gd name="connsiteX9" fmla="*/ 3355451 w 3403159"/>
              <a:gd name="connsiteY9" fmla="*/ 3278533 h 3516964"/>
              <a:gd name="connsiteX10" fmla="*/ 3331597 w 3403159"/>
              <a:gd name="connsiteY10" fmla="*/ 3278533 h 3516964"/>
              <a:gd name="connsiteX11" fmla="*/ 3347500 w 3403159"/>
              <a:gd name="connsiteY11" fmla="*/ 3270582 h 3516964"/>
              <a:gd name="connsiteX0" fmla="*/ 0 w 3403159"/>
              <a:gd name="connsiteY0" fmla="*/ 3238777 h 3516964"/>
              <a:gd name="connsiteX1" fmla="*/ 469127 w 3403159"/>
              <a:gd name="connsiteY1" fmla="*/ 1958617 h 3516964"/>
              <a:gd name="connsiteX2" fmla="*/ 1065475 w 3403159"/>
              <a:gd name="connsiteY2" fmla="*/ 3191069 h 3516964"/>
              <a:gd name="connsiteX3" fmla="*/ 1662797 w 3403159"/>
              <a:gd name="connsiteY3" fmla="*/ 3245 h 3516964"/>
              <a:gd name="connsiteX4" fmla="*/ 2238861 w 3403159"/>
              <a:gd name="connsiteY4" fmla="*/ 3171597 h 3516964"/>
              <a:gd name="connsiteX5" fmla="*/ 2814925 w 3403159"/>
              <a:gd name="connsiteY5" fmla="*/ 2811557 h 3516964"/>
              <a:gd name="connsiteX6" fmla="*/ 3275938 w 3403159"/>
              <a:gd name="connsiteY6" fmla="*/ 3254679 h 3516964"/>
              <a:gd name="connsiteX7" fmla="*/ 3387256 w 3403159"/>
              <a:gd name="connsiteY7" fmla="*/ 3270582 h 3516964"/>
              <a:gd name="connsiteX8" fmla="*/ 3371354 w 3403159"/>
              <a:gd name="connsiteY8" fmla="*/ 3294436 h 3516964"/>
              <a:gd name="connsiteX9" fmla="*/ 3355451 w 3403159"/>
              <a:gd name="connsiteY9" fmla="*/ 3278533 h 3516964"/>
              <a:gd name="connsiteX10" fmla="*/ 3331597 w 3403159"/>
              <a:gd name="connsiteY10" fmla="*/ 3278533 h 3516964"/>
              <a:gd name="connsiteX11" fmla="*/ 3390989 w 3403159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31597 w 3407986"/>
              <a:gd name="connsiteY10" fmla="*/ 3278533 h 3516964"/>
              <a:gd name="connsiteX11" fmla="*/ 3390989 w 3407986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31597 w 3407986"/>
              <a:gd name="connsiteY10" fmla="*/ 3278533 h 3516964"/>
              <a:gd name="connsiteX11" fmla="*/ 3390989 w 3407986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90989 w 3407986"/>
              <a:gd name="connsiteY10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90989 w 3407986"/>
              <a:gd name="connsiteY9" fmla="*/ 3243605 h 3516964"/>
              <a:gd name="connsiteX0" fmla="*/ 0 w 3411259"/>
              <a:gd name="connsiteY0" fmla="*/ 3238777 h 3516964"/>
              <a:gd name="connsiteX1" fmla="*/ 469127 w 3411259"/>
              <a:gd name="connsiteY1" fmla="*/ 1958617 h 3516964"/>
              <a:gd name="connsiteX2" fmla="*/ 1065475 w 3411259"/>
              <a:gd name="connsiteY2" fmla="*/ 3191069 h 3516964"/>
              <a:gd name="connsiteX3" fmla="*/ 1662797 w 3411259"/>
              <a:gd name="connsiteY3" fmla="*/ 3245 h 3516964"/>
              <a:gd name="connsiteX4" fmla="*/ 2238861 w 3411259"/>
              <a:gd name="connsiteY4" fmla="*/ 3171597 h 3516964"/>
              <a:gd name="connsiteX5" fmla="*/ 2814925 w 3411259"/>
              <a:gd name="connsiteY5" fmla="*/ 2811557 h 3516964"/>
              <a:gd name="connsiteX6" fmla="*/ 3246973 w 3411259"/>
              <a:gd name="connsiteY6" fmla="*/ 3171597 h 3516964"/>
              <a:gd name="connsiteX7" fmla="*/ 3387256 w 3411259"/>
              <a:gd name="connsiteY7" fmla="*/ 3270582 h 3516964"/>
              <a:gd name="connsiteX8" fmla="*/ 3390989 w 3411259"/>
              <a:gd name="connsiteY8" fmla="*/ 3243605 h 3516964"/>
              <a:gd name="connsiteX0" fmla="*/ 0 w 3388698"/>
              <a:gd name="connsiteY0" fmla="*/ 3238777 h 3516964"/>
              <a:gd name="connsiteX1" fmla="*/ 469127 w 3388698"/>
              <a:gd name="connsiteY1" fmla="*/ 1958617 h 3516964"/>
              <a:gd name="connsiteX2" fmla="*/ 1065475 w 3388698"/>
              <a:gd name="connsiteY2" fmla="*/ 3191069 h 3516964"/>
              <a:gd name="connsiteX3" fmla="*/ 1662797 w 3388698"/>
              <a:gd name="connsiteY3" fmla="*/ 3245 h 3516964"/>
              <a:gd name="connsiteX4" fmla="*/ 2238861 w 3388698"/>
              <a:gd name="connsiteY4" fmla="*/ 3171597 h 3516964"/>
              <a:gd name="connsiteX5" fmla="*/ 2814925 w 3388698"/>
              <a:gd name="connsiteY5" fmla="*/ 2811557 h 3516964"/>
              <a:gd name="connsiteX6" fmla="*/ 3246973 w 3388698"/>
              <a:gd name="connsiteY6" fmla="*/ 3171597 h 3516964"/>
              <a:gd name="connsiteX7" fmla="*/ 3387256 w 3388698"/>
              <a:gd name="connsiteY7" fmla="*/ 3270582 h 3516964"/>
              <a:gd name="connsiteX0" fmla="*/ 0 w 3439796"/>
              <a:gd name="connsiteY0" fmla="*/ 3238777 h 3516964"/>
              <a:gd name="connsiteX1" fmla="*/ 469127 w 3439796"/>
              <a:gd name="connsiteY1" fmla="*/ 1958617 h 3516964"/>
              <a:gd name="connsiteX2" fmla="*/ 1065475 w 3439796"/>
              <a:gd name="connsiteY2" fmla="*/ 3191069 h 3516964"/>
              <a:gd name="connsiteX3" fmla="*/ 1662797 w 3439796"/>
              <a:gd name="connsiteY3" fmla="*/ 3245 h 3516964"/>
              <a:gd name="connsiteX4" fmla="*/ 2238861 w 3439796"/>
              <a:gd name="connsiteY4" fmla="*/ 3171597 h 3516964"/>
              <a:gd name="connsiteX5" fmla="*/ 2814925 w 3439796"/>
              <a:gd name="connsiteY5" fmla="*/ 2811557 h 3516964"/>
              <a:gd name="connsiteX6" fmla="*/ 3246973 w 3439796"/>
              <a:gd name="connsiteY6" fmla="*/ 3171597 h 3516964"/>
              <a:gd name="connsiteX7" fmla="*/ 3387256 w 3439796"/>
              <a:gd name="connsiteY7" fmla="*/ 3270582 h 3516964"/>
              <a:gd name="connsiteX0" fmla="*/ 0 w 3511803"/>
              <a:gd name="connsiteY0" fmla="*/ 3238777 h 3516964"/>
              <a:gd name="connsiteX1" fmla="*/ 469127 w 3511803"/>
              <a:gd name="connsiteY1" fmla="*/ 1958617 h 3516964"/>
              <a:gd name="connsiteX2" fmla="*/ 1065475 w 3511803"/>
              <a:gd name="connsiteY2" fmla="*/ 3191069 h 3516964"/>
              <a:gd name="connsiteX3" fmla="*/ 1662797 w 3511803"/>
              <a:gd name="connsiteY3" fmla="*/ 3245 h 3516964"/>
              <a:gd name="connsiteX4" fmla="*/ 2238861 w 3511803"/>
              <a:gd name="connsiteY4" fmla="*/ 3171597 h 3516964"/>
              <a:gd name="connsiteX5" fmla="*/ 2814925 w 3511803"/>
              <a:gd name="connsiteY5" fmla="*/ 2811557 h 3516964"/>
              <a:gd name="connsiteX6" fmla="*/ 3318980 w 3511803"/>
              <a:gd name="connsiteY6" fmla="*/ 3243605 h 3516964"/>
              <a:gd name="connsiteX7" fmla="*/ 3387256 w 3511803"/>
              <a:gd name="connsiteY7" fmla="*/ 3270582 h 3516964"/>
              <a:gd name="connsiteX0" fmla="*/ 0 w 3511803"/>
              <a:gd name="connsiteY0" fmla="*/ 3238777 h 3516964"/>
              <a:gd name="connsiteX1" fmla="*/ 469127 w 3511803"/>
              <a:gd name="connsiteY1" fmla="*/ 1958617 h 3516964"/>
              <a:gd name="connsiteX2" fmla="*/ 1065475 w 3511803"/>
              <a:gd name="connsiteY2" fmla="*/ 3191069 h 3516964"/>
              <a:gd name="connsiteX3" fmla="*/ 1662797 w 3511803"/>
              <a:gd name="connsiteY3" fmla="*/ 3245 h 3516964"/>
              <a:gd name="connsiteX4" fmla="*/ 2238861 w 3511803"/>
              <a:gd name="connsiteY4" fmla="*/ 3171597 h 3516964"/>
              <a:gd name="connsiteX5" fmla="*/ 2814925 w 3511803"/>
              <a:gd name="connsiteY5" fmla="*/ 2811557 h 3516964"/>
              <a:gd name="connsiteX6" fmla="*/ 3318980 w 3511803"/>
              <a:gd name="connsiteY6" fmla="*/ 3243605 h 3516964"/>
              <a:gd name="connsiteX7" fmla="*/ 3462996 w 3511803"/>
              <a:gd name="connsiteY7" fmla="*/ 3387621 h 3516964"/>
              <a:gd name="connsiteX0" fmla="*/ 0 w 3823036"/>
              <a:gd name="connsiteY0" fmla="*/ 3238777 h 3516964"/>
              <a:gd name="connsiteX1" fmla="*/ 469127 w 3823036"/>
              <a:gd name="connsiteY1" fmla="*/ 1958617 h 3516964"/>
              <a:gd name="connsiteX2" fmla="*/ 1065475 w 3823036"/>
              <a:gd name="connsiteY2" fmla="*/ 3191069 h 3516964"/>
              <a:gd name="connsiteX3" fmla="*/ 1662797 w 3823036"/>
              <a:gd name="connsiteY3" fmla="*/ 3245 h 3516964"/>
              <a:gd name="connsiteX4" fmla="*/ 2238861 w 3823036"/>
              <a:gd name="connsiteY4" fmla="*/ 3171597 h 3516964"/>
              <a:gd name="connsiteX5" fmla="*/ 2814925 w 3823036"/>
              <a:gd name="connsiteY5" fmla="*/ 2811557 h 3516964"/>
              <a:gd name="connsiteX6" fmla="*/ 3318980 w 3823036"/>
              <a:gd name="connsiteY6" fmla="*/ 3243605 h 3516964"/>
              <a:gd name="connsiteX7" fmla="*/ 3823036 w 3823036"/>
              <a:gd name="connsiteY7" fmla="*/ 3243605 h 3516964"/>
              <a:gd name="connsiteX0" fmla="*/ 0 w 3823036"/>
              <a:gd name="connsiteY0" fmla="*/ 3238777 h 3516964"/>
              <a:gd name="connsiteX1" fmla="*/ 469127 w 3823036"/>
              <a:gd name="connsiteY1" fmla="*/ 1958617 h 3516964"/>
              <a:gd name="connsiteX2" fmla="*/ 1065475 w 3823036"/>
              <a:gd name="connsiteY2" fmla="*/ 3191069 h 3516964"/>
              <a:gd name="connsiteX3" fmla="*/ 1662797 w 3823036"/>
              <a:gd name="connsiteY3" fmla="*/ 3245 h 3516964"/>
              <a:gd name="connsiteX4" fmla="*/ 2238861 w 3823036"/>
              <a:gd name="connsiteY4" fmla="*/ 3171597 h 3516964"/>
              <a:gd name="connsiteX5" fmla="*/ 2814925 w 3823036"/>
              <a:gd name="connsiteY5" fmla="*/ 2811557 h 3516964"/>
              <a:gd name="connsiteX6" fmla="*/ 3246971 w 3823036"/>
              <a:gd name="connsiteY6" fmla="*/ 3171597 h 3516964"/>
              <a:gd name="connsiteX7" fmla="*/ 3823036 w 3823036"/>
              <a:gd name="connsiteY7" fmla="*/ 3243605 h 3516964"/>
              <a:gd name="connsiteX0" fmla="*/ 84153 w 3907189"/>
              <a:gd name="connsiteY0" fmla="*/ 3238777 h 3516964"/>
              <a:gd name="connsiteX1" fmla="*/ 78188 w 3907189"/>
              <a:gd name="connsiteY1" fmla="*/ 3219644 h 3516964"/>
              <a:gd name="connsiteX2" fmla="*/ 553280 w 3907189"/>
              <a:gd name="connsiteY2" fmla="*/ 1958617 h 3516964"/>
              <a:gd name="connsiteX3" fmla="*/ 1149628 w 3907189"/>
              <a:gd name="connsiteY3" fmla="*/ 3191069 h 3516964"/>
              <a:gd name="connsiteX4" fmla="*/ 1746950 w 3907189"/>
              <a:gd name="connsiteY4" fmla="*/ 3245 h 3516964"/>
              <a:gd name="connsiteX5" fmla="*/ 2323014 w 3907189"/>
              <a:gd name="connsiteY5" fmla="*/ 3171597 h 3516964"/>
              <a:gd name="connsiteX6" fmla="*/ 2899078 w 3907189"/>
              <a:gd name="connsiteY6" fmla="*/ 2811557 h 3516964"/>
              <a:gd name="connsiteX7" fmla="*/ 3331124 w 3907189"/>
              <a:gd name="connsiteY7" fmla="*/ 3171597 h 3516964"/>
              <a:gd name="connsiteX8" fmla="*/ 3907189 w 3907189"/>
              <a:gd name="connsiteY8" fmla="*/ 3243605 h 3516964"/>
              <a:gd name="connsiteX0" fmla="*/ 994 w 3824030"/>
              <a:gd name="connsiteY0" fmla="*/ 3238777 h 3516964"/>
              <a:gd name="connsiteX1" fmla="*/ 79614 w 3824030"/>
              <a:gd name="connsiteY1" fmla="*/ 2955573 h 3516964"/>
              <a:gd name="connsiteX2" fmla="*/ 470121 w 3824030"/>
              <a:gd name="connsiteY2" fmla="*/ 1958617 h 3516964"/>
              <a:gd name="connsiteX3" fmla="*/ 1066469 w 3824030"/>
              <a:gd name="connsiteY3" fmla="*/ 3191069 h 3516964"/>
              <a:gd name="connsiteX4" fmla="*/ 1663791 w 3824030"/>
              <a:gd name="connsiteY4" fmla="*/ 3245 h 3516964"/>
              <a:gd name="connsiteX5" fmla="*/ 2239855 w 3824030"/>
              <a:gd name="connsiteY5" fmla="*/ 3171597 h 3516964"/>
              <a:gd name="connsiteX6" fmla="*/ 2815919 w 3824030"/>
              <a:gd name="connsiteY6" fmla="*/ 2811557 h 3516964"/>
              <a:gd name="connsiteX7" fmla="*/ 3247965 w 3824030"/>
              <a:gd name="connsiteY7" fmla="*/ 3171597 h 3516964"/>
              <a:gd name="connsiteX8" fmla="*/ 3824030 w 3824030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2955573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657179 w 5545611"/>
              <a:gd name="connsiteY1" fmla="*/ 3243605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729187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39108"/>
              <a:gd name="connsiteX1" fmla="*/ 1729187 w 5545611"/>
              <a:gd name="connsiteY1" fmla="*/ 3171597 h 3539108"/>
              <a:gd name="connsiteX2" fmla="*/ 2233243 w 5545611"/>
              <a:gd name="connsiteY2" fmla="*/ 2091477 h 3539108"/>
              <a:gd name="connsiteX3" fmla="*/ 2788050 w 5545611"/>
              <a:gd name="connsiteY3" fmla="*/ 3191069 h 3539108"/>
              <a:gd name="connsiteX4" fmla="*/ 3385372 w 5545611"/>
              <a:gd name="connsiteY4" fmla="*/ 3245 h 3539108"/>
              <a:gd name="connsiteX5" fmla="*/ 3961436 w 5545611"/>
              <a:gd name="connsiteY5" fmla="*/ 3171597 h 3539108"/>
              <a:gd name="connsiteX6" fmla="*/ 4537500 w 5545611"/>
              <a:gd name="connsiteY6" fmla="*/ 2811557 h 3539108"/>
              <a:gd name="connsiteX7" fmla="*/ 4969546 w 5545611"/>
              <a:gd name="connsiteY7" fmla="*/ 3171597 h 3539108"/>
              <a:gd name="connsiteX8" fmla="*/ 5545611 w 5545611"/>
              <a:gd name="connsiteY8" fmla="*/ 3243605 h 3539108"/>
              <a:gd name="connsiteX0" fmla="*/ 994 w 5545611"/>
              <a:gd name="connsiteY0" fmla="*/ 3252361 h 3456384"/>
              <a:gd name="connsiteX1" fmla="*/ 1729187 w 5545611"/>
              <a:gd name="connsiteY1" fmla="*/ 3180353 h 3456384"/>
              <a:gd name="connsiteX2" fmla="*/ 2233243 w 5545611"/>
              <a:gd name="connsiteY2" fmla="*/ 2100233 h 3456384"/>
              <a:gd name="connsiteX3" fmla="*/ 2809307 w 5545611"/>
              <a:gd name="connsiteY3" fmla="*/ 3108345 h 3456384"/>
              <a:gd name="connsiteX4" fmla="*/ 3385372 w 5545611"/>
              <a:gd name="connsiteY4" fmla="*/ 12001 h 3456384"/>
              <a:gd name="connsiteX5" fmla="*/ 3961436 w 5545611"/>
              <a:gd name="connsiteY5" fmla="*/ 3180353 h 3456384"/>
              <a:gd name="connsiteX6" fmla="*/ 4537500 w 5545611"/>
              <a:gd name="connsiteY6" fmla="*/ 2820313 h 3456384"/>
              <a:gd name="connsiteX7" fmla="*/ 4969546 w 5545611"/>
              <a:gd name="connsiteY7" fmla="*/ 3180353 h 3456384"/>
              <a:gd name="connsiteX8" fmla="*/ 5545611 w 5545611"/>
              <a:gd name="connsiteY8" fmla="*/ 3252361 h 345638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13363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1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13363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1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5611" h="3295503">
                <a:moveTo>
                  <a:pt x="994" y="3240360"/>
                </a:moveTo>
                <a:cubicBezTo>
                  <a:pt x="0" y="3237171"/>
                  <a:pt x="1372825" y="3295503"/>
                  <a:pt x="1729187" y="3168352"/>
                </a:cubicBezTo>
                <a:cubicBezTo>
                  <a:pt x="2094305" y="2954187"/>
                  <a:pt x="2065224" y="2088232"/>
                  <a:pt x="2233243" y="2088232"/>
                </a:cubicBezTo>
                <a:cubicBezTo>
                  <a:pt x="2401262" y="2088232"/>
                  <a:pt x="2349470" y="3091365"/>
                  <a:pt x="2737299" y="3168352"/>
                </a:cubicBezTo>
                <a:cubicBezTo>
                  <a:pt x="2990515" y="3258391"/>
                  <a:pt x="3181348" y="0"/>
                  <a:pt x="3385371" y="0"/>
                </a:cubicBezTo>
                <a:cubicBezTo>
                  <a:pt x="3589394" y="0"/>
                  <a:pt x="3676162" y="3004274"/>
                  <a:pt x="3961436" y="3168352"/>
                </a:cubicBezTo>
                <a:cubicBezTo>
                  <a:pt x="4168940" y="3273403"/>
                  <a:pt x="4369482" y="2808312"/>
                  <a:pt x="4537500" y="2808312"/>
                </a:cubicBezTo>
                <a:cubicBezTo>
                  <a:pt x="4705518" y="2808312"/>
                  <a:pt x="4874158" y="3091848"/>
                  <a:pt x="4969546" y="3168352"/>
                </a:cubicBezTo>
                <a:cubicBezTo>
                  <a:pt x="5162369" y="3278468"/>
                  <a:pt x="5521608" y="3228359"/>
                  <a:pt x="5545611" y="3240360"/>
                </a:cubicBezTo>
              </a:path>
            </a:pathLst>
          </a:cu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14" name="650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215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67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6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7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9" name="678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681" name="680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679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6876256" y="1124744"/>
            <a:ext cx="104168" cy="18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2" name="68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3" name="6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683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0730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3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animBg="1"/>
      <p:bldP spid="15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 b="51691"/>
          <a:stretch>
            <a:fillRect/>
          </a:stretch>
        </p:blipFill>
        <p:spPr>
          <a:xfrm flipH="1">
            <a:off x="827584" y="2340104"/>
            <a:ext cx="2376264" cy="231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ReadCountsDistributionSimulated40.jpe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2208" y="2468460"/>
            <a:ext cx="5364632" cy="4000742"/>
          </a:xfrm>
          <a:prstGeom prst="rect">
            <a:avLst/>
          </a:prstGeom>
        </p:spPr>
      </p:pic>
      <p:pic>
        <p:nvPicPr>
          <p:cNvPr id="11" name="10 Imagen" descr="ReadCountsDistributionSimulated400.jpe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468460"/>
            <a:ext cx="5364632" cy="4000742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Fitting a mix of Gaussians by EM</a:t>
            </a:r>
            <a:endParaRPr dirty="0"/>
          </a:p>
        </p:txBody>
      </p:sp>
      <p:grpSp>
        <p:nvGrpSpPr>
          <p:cNvPr id="9" name="8 Grupo"/>
          <p:cNvGrpSpPr/>
          <p:nvPr/>
        </p:nvGrpSpPr>
        <p:grpSpPr>
          <a:xfrm>
            <a:off x="1115616" y="1052736"/>
            <a:ext cx="6552728" cy="792088"/>
            <a:chOff x="1115616" y="1052736"/>
            <a:chExt cx="6552728" cy="792088"/>
          </a:xfrm>
        </p:grpSpPr>
        <p:sp>
          <p:nvSpPr>
            <p:cNvPr id="12" name="11 Rectángulo"/>
            <p:cNvSpPr/>
            <p:nvPr/>
          </p:nvSpPr>
          <p:spPr>
            <a:xfrm>
              <a:off x="1115616" y="1054477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/>
            </a:p>
            <a:p>
              <a:r>
                <a:rPr lang="en-US" dirty="0" smtClean="0"/>
                <a:t>Mixture of Gaussians Distribution </a:t>
              </a:r>
              <a:endParaRPr lang="en-US" dirty="0"/>
            </a:p>
          </p:txBody>
        </p:sp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l="39450" t="45880" r="41178" b="44880"/>
            <a:stretch>
              <a:fillRect/>
            </a:stretch>
          </p:blipFill>
          <p:spPr bwMode="auto">
            <a:xfrm>
              <a:off x="4716016" y="1052736"/>
              <a:ext cx="2952328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13 Grupo"/>
          <p:cNvGrpSpPr/>
          <p:nvPr/>
        </p:nvGrpSpPr>
        <p:grpSpPr>
          <a:xfrm>
            <a:off x="1115616" y="1702549"/>
            <a:ext cx="6408712" cy="646331"/>
            <a:chOff x="1115616" y="1558533"/>
            <a:chExt cx="6408712" cy="64633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11340" t="47039" r="66925" b="42041"/>
            <a:stretch>
              <a:fillRect/>
            </a:stretch>
          </p:blipFill>
          <p:spPr bwMode="auto">
            <a:xfrm>
              <a:off x="6084168" y="1772816"/>
              <a:ext cx="1440160" cy="40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16 Rectángulo"/>
            <p:cNvSpPr/>
            <p:nvPr/>
          </p:nvSpPr>
          <p:spPr>
            <a:xfrm>
              <a:off x="1115616" y="1558533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/>
            </a:p>
            <a:p>
              <a:r>
                <a:rPr lang="en-US" dirty="0" smtClean="0"/>
                <a:t>Expectation Maximization with:  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Fitting a mix of Gaussians by EM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37440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Rectángulo"/>
          <p:cNvSpPr/>
          <p:nvPr/>
        </p:nvSpPr>
        <p:spPr>
          <a:xfrm>
            <a:off x="2915816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3836E-6 L -0.09045 1.13836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37440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0434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cxnSp>
        <p:nvCxnSpPr>
          <p:cNvPr id="7" name="6 Conector recto"/>
          <p:cNvCxnSpPr/>
          <p:nvPr/>
        </p:nvCxnSpPr>
        <p:spPr>
          <a:xfrm flipV="1">
            <a:off x="3744000" y="2132856"/>
            <a:ext cx="0" cy="2808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41688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069360"/>
            <a:ext cx="6000000" cy="3600000"/>
          </a:xfrm>
          <a:prstGeom prst="rect">
            <a:avLst/>
          </a:prstGeom>
          <a:noFill/>
        </p:spPr>
      </p:pic>
      <p:pic>
        <p:nvPicPr>
          <p:cNvPr id="1028" name="Picture 4" descr="C:\Users\Mel\Documents\BIOINFORMATICS\DELFT_Research\Data\SimulatedReads\PloEst\PloEst200\readsDistributionGaussianFitted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pic>
        <p:nvPicPr>
          <p:cNvPr id="2050" name="Picture 2" descr="C:\Users\Mel\Documents\BIOINFORMATICS\DELFT_Research\Data\SimulatedReads\PloEst\PloEst200\readsDistributionGaussianFitted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069360"/>
            <a:ext cx="6000002" cy="3600000"/>
          </a:xfrm>
          <a:prstGeom prst="rect">
            <a:avLst/>
          </a:prstGeom>
          <a:noFill/>
        </p:spPr>
      </p:pic>
      <p:sp>
        <p:nvSpPr>
          <p:cNvPr id="1031" name="AutoShape 7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13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20 CuadroTexto"/>
          <p:cNvSpPr txBox="1"/>
          <p:nvPr/>
        </p:nvSpPr>
        <p:spPr>
          <a:xfrm>
            <a:off x="683568" y="1123589"/>
            <a:ext cx="5184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Bayesian Information criterion:</a:t>
            </a:r>
          </a:p>
          <a:p>
            <a:endParaRPr lang="en-US" dirty="0" smtClean="0"/>
          </a:p>
          <a:p>
            <a:r>
              <a:rPr lang="en-US" dirty="0" smtClean="0"/>
              <a:t>	BIC= - 2 </a:t>
            </a:r>
            <a:r>
              <a:rPr lang="en-US" dirty="0" err="1" smtClean="0"/>
              <a:t>ln</a:t>
            </a:r>
            <a:r>
              <a:rPr lang="en-US" dirty="0" smtClean="0"/>
              <a:t>(L) + k * </a:t>
            </a:r>
            <a:r>
              <a:rPr lang="en-US" dirty="0" err="1" smtClean="0"/>
              <a:t>ln</a:t>
            </a:r>
            <a:r>
              <a:rPr lang="en-US" dirty="0" smtClean="0"/>
              <a:t>(n)</a:t>
            </a:r>
          </a:p>
          <a:p>
            <a:endParaRPr lang="en-US" dirty="0" smtClean="0"/>
          </a:p>
          <a:p>
            <a:r>
              <a:rPr lang="en-US" sz="1400" dirty="0" smtClean="0"/>
              <a:t>L=Maximized likelihood of data x given the model M or p(x|</a:t>
            </a:r>
            <a:r>
              <a:rPr lang="el-GR" sz="1400" dirty="0" smtClean="0"/>
              <a:t>θ</a:t>
            </a:r>
            <a:r>
              <a:rPr lang="en-US" sz="1400" dirty="0" smtClean="0"/>
              <a:t>,M)</a:t>
            </a:r>
          </a:p>
          <a:p>
            <a:r>
              <a:rPr lang="en-US" sz="1400" dirty="0" smtClean="0"/>
              <a:t>k=number of estimated parameters</a:t>
            </a:r>
          </a:p>
          <a:p>
            <a:r>
              <a:rPr lang="en-US" sz="1400" dirty="0" smtClean="0"/>
              <a:t>n=number of data points in x</a:t>
            </a:r>
            <a:endParaRPr lang="en-US" sz="1400" dirty="0"/>
          </a:p>
        </p:txBody>
      </p:sp>
      <p:pic>
        <p:nvPicPr>
          <p:cNvPr id="1040" name="Picture 16" descr="C:\Users\Mel\Documents\BIOINFORMATICS\DELFT_Research\Data\SimulatedReads\PloEst\PloEst200\readsDistributionGaussianFitted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pic>
        <p:nvPicPr>
          <p:cNvPr id="19" name="Picture 2" descr="C:\Users\Mel\Documents\BIOINFORMATICS\DELFT_Research\Data\SimulatedReads\PloEst\PloEst200\readsDistributionGaussianFitted99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069360"/>
            <a:ext cx="6000000" cy="3600000"/>
          </a:xfrm>
          <a:prstGeom prst="rect">
            <a:avLst/>
          </a:prstGeom>
          <a:noFill/>
        </p:spPr>
      </p:pic>
      <p:pic>
        <p:nvPicPr>
          <p:cNvPr id="23" name="Picture 3" descr="C:\Users\Mel\Documents\BIOINFORMATICS\DELFT_Research\Data\SimulatedReads\PloEst\PloEst200\readsDistributionGaussianFitted8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sp>
        <p:nvSpPr>
          <p:cNvPr id="2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8" name="7 CuadroTexto"/>
          <p:cNvSpPr txBox="1"/>
          <p:nvPr/>
        </p:nvSpPr>
        <p:spPr>
          <a:xfrm>
            <a:off x="4716016" y="34824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932040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Gaussians</a:t>
            </a:r>
            <a:endParaRPr lang="en-U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716016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17 CuadroTexto"/>
          <p:cNvSpPr txBox="1"/>
          <p:nvPr/>
        </p:nvSpPr>
        <p:spPr>
          <a:xfrm>
            <a:off x="4716016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4716016" y="3491716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716016" y="3491716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7" name="26 Rectángulo"/>
          <p:cNvSpPr/>
          <p:nvPr/>
        </p:nvSpPr>
        <p:spPr>
          <a:xfrm>
            <a:off x="6732240" y="3645024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Simulated data    97%</a:t>
            </a:r>
            <a:endParaRPr lang="en-US" dirty="0" smtClean="0"/>
          </a:p>
        </p:txBody>
      </p:sp>
      <p:sp>
        <p:nvSpPr>
          <p:cNvPr id="28" name="27 Rectángulo"/>
          <p:cNvSpPr/>
          <p:nvPr/>
        </p:nvSpPr>
        <p:spPr>
          <a:xfrm>
            <a:off x="6732240" y="3995772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i="1" dirty="0" smtClean="0"/>
              <a:t>S.Pastorianus </a:t>
            </a:r>
            <a:r>
              <a:rPr lang="fr-BE" dirty="0" smtClean="0"/>
              <a:t>      65%</a:t>
            </a:r>
            <a:endParaRPr lang="en-US" dirty="0" smtClean="0"/>
          </a:p>
        </p:txBody>
      </p:sp>
      <p:sp>
        <p:nvSpPr>
          <p:cNvPr id="29" name="28 Rectángulo"/>
          <p:cNvSpPr/>
          <p:nvPr/>
        </p:nvSpPr>
        <p:spPr>
          <a:xfrm>
            <a:off x="6767736" y="2492896"/>
            <a:ext cx="183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Works </a:t>
            </a:r>
            <a:r>
              <a:rPr lang="fr-BE" dirty="0" err="1" smtClean="0"/>
              <a:t>well</a:t>
            </a:r>
            <a:r>
              <a:rPr lang="fr-BE" dirty="0" smtClean="0"/>
              <a:t> in: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3" grpId="0"/>
      <p:bldP spid="18" grpId="0"/>
      <p:bldP spid="18" grpId="1"/>
      <p:bldP spid="22" grpId="0" animBg="1"/>
      <p:bldP spid="24" grpId="1" animBg="1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971600" y="1268760"/>
            <a:ext cx="612068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Mixture of  Gaussians Fit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Problems and needs</a:t>
            </a:r>
            <a:endParaRPr dirty="0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187624" y="350100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Initialization: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random (k-means)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1187624" y="3068960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Sampling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187624" y="4005064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When to stop fitting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1187624" y="2636912"/>
            <a:ext cx="8280920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EM can </a:t>
            </a:r>
            <a:r>
              <a:rPr lang="en-US" sz="2000" dirty="0" smtClean="0"/>
              <a:t>get stuck in a saddle point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(converges to a point with zero gradient)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899592" y="4797152"/>
            <a:ext cx="8172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Need for a simpler method that can be exported to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different genetic profiles.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69634" name="Ecuación" r:id="rId3" imgW="2057400" imgH="419040" progId="Equation.3">
              <p:embed/>
            </p:oleObj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37243" t="14720" r="36298" b="47130"/>
          <a:stretch>
            <a:fillRect/>
          </a:stretch>
        </p:blipFill>
        <p:spPr bwMode="auto">
          <a:xfrm>
            <a:off x="4442400" y="2858400"/>
            <a:ext cx="4342543" cy="35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4" name="23 Rectángulo"/>
          <p:cNvSpPr/>
          <p:nvPr/>
        </p:nvSpPr>
        <p:spPr>
          <a:xfrm>
            <a:off x="5940152" y="522920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Rectángulo"/>
          <p:cNvSpPr/>
          <p:nvPr/>
        </p:nvSpPr>
        <p:spPr>
          <a:xfrm>
            <a:off x="6819633" y="306896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Rectángulo"/>
          <p:cNvSpPr/>
          <p:nvPr/>
        </p:nvSpPr>
        <p:spPr>
          <a:xfrm>
            <a:off x="7668344" y="594928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PEDCA: 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12 0.11828 C -0.03108 0.11805 -0.02986 0.11828 -0.02882 0.11782 C -0.02743 0.11713 -0.02743 0.11504 -0.02691 0.11366 C -0.02535 0.10949 -0.02257 0.10625 -0.02083 0.10231 C -0.01945 0.0956 -0.01962 0.08796 -0.02205 0.08148 C -0.0224 0.0787 -0.02326 0.07616 -0.02413 0.07361 C -0.02448 0.07245 -0.02535 0.06991 -0.02535 0.07014 C -0.02587 0.06597 -0.02674 0.0618 -0.0257 0.05764 C -0.02552 0.05694 -0.01858 0.05463 -0.01771 0.0544 C -0.01649 0.05278 -0.01545 0.05185 -0.01372 0.05116 C -0.01163 0.04907 -0.01129 0.04768 -0.01094 0.04421 C -0.01129 0.03287 -0.01754 0.00903 -0.00642 0.00648 C 0.00312 0.00694 0.00156 0.00602 0.00799 0.01273 C 0.00885 0.01366 0.01042 0.01528 0.01111 0.01643 C 0.01198 0.01782 0.01354 0.02083 0.01354 0.02106 C 0.01458 0.02569 0.01441 0.0287 0.0184 0.03032 C 0.02049 0.02986 0.02396 0.03055 0.0243 0.02778 C 0.02483 0.02245 0.02257 0.01041 0.01788 0.00856 C 0.01597 0.00694 0.00955 0.00023 0.00799 2.22222E-6 C 0.00538 -0.00023 0.0026 2.22222E-6 8.33333E-7 2.22222E-6 " pathEditMode="relative" rAng="0" ptsTypes="fffffffffffffffffffA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6 0.37292 C -0.01753 0.30694 -0.0184 0.24143 -0.01822 0.17546 C -0.01788 0.13495 -0.02187 0.10486 -0.01059 0.08426 C -0.00364 0.08657 -0.00295 0.08495 0.00191 0.08958 C 0.00452 0.0919 0.00973 0.09722 0.00973 0.09792 C 0.01528 0.09375 0.02066 0.08958 0.02587 0.08426 C 0.02726 0.09143 0.02848 0.09792 0.02969 0.10486 C 0.03039 0.10833 0.0316 0.11481 0.0316 0.11551 C 0.0375 0.1037 0.03733 0.08611 0.03941 0.06898 C 0.03907 0.06713 0.03785 0.05069 0.03733 0.04884 C 0.03368 0.03588 0.02622 0.01366 0.02101 0.00602 C 0.01754 0.00069 0.0125 -0.00116 0.00851 -0.00394 C 0.00261 -0.00046 0.00521 0.00602 0.00105 0.00602 " pathEditMode="relative" rAng="0" ptsTypes="ffffffffffffA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04166 C -0.02448 0.03865 -0.01927 0.03518 -0.01493 0.02685 C -0.01372 0.02176 -0.00885 0.01342 -0.00521 0.0118 C -0.00122 0.00648 0.00226 0.00393 0.00747 0.00185 C 0.01163 0.00324 0.01146 0.00578 0.01267 0.01088 C 0.01285 0.01342 0.01215 0.01666 0.01337 0.01875 C 0.01389 0.0199 0.01563 0.01898 0.01632 0.01782 C 0.01736 0.01597 0.01788 0.01088 0.01788 0.01111 C 0.01771 0.00764 0.01823 -0.00162 0.01424 -0.00301 C 0.01198 -0.00371 0.00972 -0.00371 0.00747 -0.00417 C 0.0059 -0.0044 0.00295 -0.0051 0.00295 -0.00486 " pathEditMode="relative" rAng="0" ptsTypes="ffffffffffA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0" name="19 Flecha izquierda y derecha"/>
          <p:cNvSpPr/>
          <p:nvPr/>
        </p:nvSpPr>
        <p:spPr>
          <a:xfrm>
            <a:off x="7056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izquierda y derecha"/>
          <p:cNvSpPr/>
          <p:nvPr/>
        </p:nvSpPr>
        <p:spPr>
          <a:xfrm>
            <a:off x="6174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izquierda y derecha"/>
          <p:cNvSpPr/>
          <p:nvPr/>
        </p:nvSpPr>
        <p:spPr>
          <a:xfrm>
            <a:off x="5328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"/>
          <p:cNvCxnSpPr/>
          <p:nvPr/>
        </p:nvCxnSpPr>
        <p:spPr>
          <a:xfrm>
            <a:off x="5310000" y="2996952"/>
            <a:ext cx="1" cy="336339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" name="24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2051" name="Ecuación" r:id="rId4" imgW="2057400" imgH="419040" progId="Equation.3">
              <p:embed/>
            </p:oleObj>
          </a:graphicData>
        </a:graphic>
      </p:graphicFrame>
      <p:sp>
        <p:nvSpPr>
          <p:cNvPr id="26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4572000" y="3429000"/>
            <a:ext cx="963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PURC=78</a:t>
            </a:r>
            <a:endParaRPr lang="en-US" sz="1050" b="1" dirty="0"/>
          </a:p>
        </p:txBody>
      </p:sp>
      <p:sp>
        <p:nvSpPr>
          <p:cNvPr id="31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0" name="19 Flecha izquierda y derecha"/>
          <p:cNvSpPr/>
          <p:nvPr/>
        </p:nvSpPr>
        <p:spPr>
          <a:xfrm>
            <a:off x="7056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izquierda y derecha"/>
          <p:cNvSpPr/>
          <p:nvPr/>
        </p:nvSpPr>
        <p:spPr>
          <a:xfrm>
            <a:off x="6174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izquierda y derecha"/>
          <p:cNvSpPr/>
          <p:nvPr/>
        </p:nvSpPr>
        <p:spPr>
          <a:xfrm>
            <a:off x="5328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"/>
          <p:cNvCxnSpPr/>
          <p:nvPr/>
        </p:nvCxnSpPr>
        <p:spPr>
          <a:xfrm>
            <a:off x="5310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4976968" y="3429000"/>
            <a:ext cx="60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78</a:t>
            </a:r>
            <a:endParaRPr lang="en-US" sz="105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5004048" y="4327212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5841064" y="4320000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6588224" y="4320000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569256" y="4320000"/>
            <a:ext cx="60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4</a:t>
            </a:r>
            <a:endParaRPr lang="en-US" sz="1200" dirty="0"/>
          </a:p>
        </p:txBody>
      </p:sp>
      <p:sp>
        <p:nvSpPr>
          <p:cNvPr id="24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" name="24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3075" name="Ecuación" r:id="rId4" imgW="2057400" imgH="419040" progId="Equation.3">
              <p:embed/>
            </p:oleObj>
          </a:graphicData>
        </a:graphic>
      </p:graphicFrame>
      <p:sp>
        <p:nvSpPr>
          <p:cNvPr id="26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8" grpId="0"/>
      <p:bldP spid="29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dirty="0">
                <a:solidFill>
                  <a:srgbClr val="FFFFFF"/>
                </a:solidFill>
                <a:latin typeface="Arial"/>
              </a:rPr>
              <a:t>Name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400" strike="noStrike" dirty="0">
                <a:solidFill>
                  <a:srgbClr val="FFFFFF"/>
                </a:solidFill>
                <a:latin typeface="Arial"/>
              </a:rPr>
              <a:t>Function</a:t>
            </a:r>
            <a:endParaRPr dirty="0"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Automatic removal of extreme values</a:t>
            </a:r>
            <a:endParaRPr sz="16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340768"/>
            <a:ext cx="4262264" cy="50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6" name="895 Rectángulo"/>
          <p:cNvSpPr/>
          <p:nvPr/>
        </p:nvSpPr>
        <p:spPr>
          <a:xfrm>
            <a:off x="323528" y="1484784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Rejects 3% of the data if it detects too many outliers</a:t>
            </a:r>
          </a:p>
          <a:p>
            <a:endParaRPr lang="en-US" dirty="0" smtClean="0"/>
          </a:p>
          <a:p>
            <a:r>
              <a:rPr lang="en-US" dirty="0" smtClean="0"/>
              <a:t>Default value but can be customized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 b="51691"/>
          <a:stretch>
            <a:fillRect/>
          </a:stretch>
        </p:blipFill>
        <p:spPr>
          <a:xfrm flipH="1">
            <a:off x="827584" y="2340104"/>
            <a:ext cx="2376264" cy="2313032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/>
          </p:cNvPicPr>
          <p:nvPr/>
        </p:nvPicPr>
        <p:blipFill>
          <a:blip r:embed="rId3" cstate="print"/>
          <a:srcRect l="66852" r="329" b="51691"/>
          <a:stretch>
            <a:fillRect/>
          </a:stretch>
        </p:blipFill>
        <p:spPr>
          <a:xfrm>
            <a:off x="6012160" y="2340104"/>
            <a:ext cx="2376000" cy="2313032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67208"/>
          <a:stretch>
            <a:fillRect/>
          </a:stretch>
        </p:blipFill>
        <p:spPr>
          <a:xfrm>
            <a:off x="3420136" y="2340104"/>
            <a:ext cx="2376000" cy="231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1211 Imagen" descr="Ploidy_Estimation_Chromosome_10_Reference_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988840"/>
            <a:ext cx="5616624" cy="3369975"/>
          </a:xfrm>
          <a:prstGeom prst="rect">
            <a:avLst/>
          </a:prstGeom>
        </p:spPr>
      </p:pic>
      <p:sp>
        <p:nvSpPr>
          <p:cNvPr id="1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Coverage and Ploidy Estimation Plot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38" name="1237 Imagen" descr="Ploidy_Estimation_Chromosome_10_Reference_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984" y="1990808"/>
            <a:ext cx="5616000" cy="3369600"/>
          </a:xfrm>
          <a:prstGeom prst="rect">
            <a:avLst/>
          </a:prstGeom>
        </p:spPr>
      </p:pic>
      <p:sp>
        <p:nvSpPr>
          <p:cNvPr id="1263" name="1262 Rectángulo"/>
          <p:cNvSpPr/>
          <p:nvPr/>
        </p:nvSpPr>
        <p:spPr>
          <a:xfrm>
            <a:off x="1187624" y="1772816"/>
            <a:ext cx="7128792" cy="410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4" cstate="print"/>
          <a:srcRect l="24541" t="60479" r="15896" b="21041"/>
          <a:stretch>
            <a:fillRect/>
          </a:stretch>
        </p:blipFill>
        <p:spPr bwMode="auto">
          <a:xfrm>
            <a:off x="2411984" y="4077072"/>
            <a:ext cx="4680520" cy="829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39" name="1238 Grupo"/>
          <p:cNvGrpSpPr/>
          <p:nvPr/>
        </p:nvGrpSpPr>
        <p:grpSpPr>
          <a:xfrm>
            <a:off x="2412000" y="4896008"/>
            <a:ext cx="4680000" cy="108000"/>
            <a:chOff x="2555776" y="5085184"/>
            <a:chExt cx="4752550" cy="62770"/>
          </a:xfrm>
        </p:grpSpPr>
        <p:grpSp>
          <p:nvGrpSpPr>
            <p:cNvPr id="1240" name="Group 139"/>
            <p:cNvGrpSpPr>
              <a:grpSpLocks/>
            </p:cNvGrpSpPr>
            <p:nvPr/>
          </p:nvGrpSpPr>
          <p:grpSpPr bwMode="auto">
            <a:xfrm>
              <a:off x="2555776" y="5085184"/>
              <a:ext cx="1790968" cy="62770"/>
              <a:chOff x="2535" y="15338"/>
              <a:chExt cx="7838" cy="71"/>
            </a:xfrm>
          </p:grpSpPr>
          <p:sp>
            <p:nvSpPr>
              <p:cNvPr id="12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1" name="Group 139"/>
            <p:cNvGrpSpPr>
              <a:grpSpLocks/>
            </p:cNvGrpSpPr>
            <p:nvPr/>
          </p:nvGrpSpPr>
          <p:grpSpPr bwMode="auto">
            <a:xfrm>
              <a:off x="4283894" y="5085184"/>
              <a:ext cx="1944062" cy="62770"/>
              <a:chOff x="1864" y="15338"/>
              <a:chExt cx="8508" cy="71"/>
            </a:xfrm>
          </p:grpSpPr>
          <p:sp>
            <p:nvSpPr>
              <p:cNvPr id="1247" name="Rectangle 140"/>
              <p:cNvSpPr>
                <a:spLocks noChangeArrowheads="1"/>
              </p:cNvSpPr>
              <p:nvPr/>
            </p:nvSpPr>
            <p:spPr bwMode="auto">
              <a:xfrm>
                <a:off x="1864" y="15338"/>
                <a:ext cx="850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2" name="Group 139"/>
            <p:cNvGrpSpPr>
              <a:grpSpLocks/>
            </p:cNvGrpSpPr>
            <p:nvPr/>
          </p:nvGrpSpPr>
          <p:grpSpPr bwMode="auto">
            <a:xfrm>
              <a:off x="6228215" y="5085184"/>
              <a:ext cx="1080111" cy="62770"/>
              <a:chOff x="2220" y="15338"/>
              <a:chExt cx="4727" cy="71"/>
            </a:xfrm>
          </p:grpSpPr>
          <p:sp>
            <p:nvSpPr>
              <p:cNvPr id="1243" name="Rectangle 140"/>
              <p:cNvSpPr>
                <a:spLocks noChangeArrowheads="1"/>
              </p:cNvSpPr>
              <p:nvPr/>
            </p:nvSpPr>
            <p:spPr bwMode="auto">
              <a:xfrm>
                <a:off x="2220" y="15338"/>
                <a:ext cx="4727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266" name="Picture 2"/>
          <p:cNvPicPr>
            <a:picLocks noChangeAspect="1" noChangeArrowheads="1"/>
          </p:cNvPicPr>
          <p:nvPr/>
        </p:nvPicPr>
        <p:blipFill>
          <a:blip r:embed="rId4" cstate="print"/>
          <a:srcRect l="42868" t="73323" r="54383" b="21041"/>
          <a:stretch>
            <a:fillRect/>
          </a:stretch>
        </p:blipFill>
        <p:spPr bwMode="auto">
          <a:xfrm>
            <a:off x="7308304" y="4653136"/>
            <a:ext cx="215254" cy="25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7" name="Picture 2"/>
          <p:cNvPicPr>
            <a:picLocks noChangeAspect="1" noChangeArrowheads="1"/>
          </p:cNvPicPr>
          <p:nvPr/>
        </p:nvPicPr>
        <p:blipFill>
          <a:blip r:embed="rId4" cstate="print"/>
          <a:srcRect l="42868" t="73323" r="54383" b="21041"/>
          <a:stretch>
            <a:fillRect/>
          </a:stretch>
        </p:blipFill>
        <p:spPr bwMode="auto">
          <a:xfrm>
            <a:off x="7309074" y="4365104"/>
            <a:ext cx="215254" cy="25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3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3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991738"/>
            <a:ext cx="4598775" cy="275926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5" name="Picture 3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7970" y="1110342"/>
            <a:ext cx="4584510" cy="275070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3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4" cstate="print"/>
          <a:srcRect l="50233" t="6977" r="3721" b="46511"/>
          <a:stretch>
            <a:fillRect/>
          </a:stretch>
        </p:blipFill>
        <p:spPr bwMode="auto">
          <a:xfrm>
            <a:off x="5076057" y="1270100"/>
            <a:ext cx="3799812" cy="2302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5" cstate="print"/>
          <a:srcRect l="49524" t="7937" r="3704" b="46031"/>
          <a:stretch>
            <a:fillRect/>
          </a:stretch>
        </p:blipFill>
        <p:spPr bwMode="auto">
          <a:xfrm>
            <a:off x="4932040" y="4152928"/>
            <a:ext cx="3933697" cy="2322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9 Rectángulo"/>
          <p:cNvSpPr/>
          <p:nvPr/>
        </p:nvSpPr>
        <p:spPr>
          <a:xfrm>
            <a:off x="0" y="4252148"/>
            <a:ext cx="40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Smoothing the ploidy estimation: </a:t>
            </a:r>
          </a:p>
          <a:p>
            <a:r>
              <a:rPr lang="en-US" dirty="0" smtClean="0"/>
              <a:t>	-mode over k points</a:t>
            </a:r>
          </a:p>
          <a:p>
            <a:endParaRPr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35496" y="5157333"/>
            <a:ext cx="4061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Checking for continuity over n  points. 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Dealing with irregularities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warhol-mutation.jpg"/>
          <p:cNvPicPr>
            <a:picLocks noChangeAspect="1"/>
          </p:cNvPicPr>
          <p:nvPr/>
        </p:nvPicPr>
        <p:blipFill>
          <a:blip r:embed="rId2" cstate="print"/>
          <a:srcRect l="4154"/>
          <a:stretch>
            <a:fillRect/>
          </a:stretch>
        </p:blipFill>
        <p:spPr>
          <a:xfrm>
            <a:off x="6228184" y="1412776"/>
            <a:ext cx="2763438" cy="4752528"/>
          </a:xfrm>
          <a:prstGeom prst="rect">
            <a:avLst/>
          </a:prstGeom>
        </p:spPr>
      </p:pic>
      <p:pic>
        <p:nvPicPr>
          <p:cNvPr id="13" name="12 Imagen" descr="warhol-marilyn.jpg"/>
          <p:cNvPicPr>
            <a:picLocks noChangeAspect="1"/>
          </p:cNvPicPr>
          <p:nvPr/>
        </p:nvPicPr>
        <p:blipFill>
          <a:blip r:embed="rId3" cstate="print"/>
          <a:srcRect t="49290" r="67036" b="923"/>
          <a:stretch>
            <a:fillRect/>
          </a:stretch>
        </p:blipFill>
        <p:spPr>
          <a:xfrm>
            <a:off x="539552" y="1412776"/>
            <a:ext cx="2715915" cy="2736304"/>
          </a:xfrm>
          <a:prstGeom prst="rect">
            <a:avLst/>
          </a:prstGeom>
        </p:spPr>
      </p:pic>
      <p:sp>
        <p:nvSpPr>
          <p:cNvPr id="14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Identifying Structural Variations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" name="15 Imagen" descr="warhol-marilyn.jpg"/>
          <p:cNvPicPr>
            <a:picLocks noChangeAspect="1"/>
          </p:cNvPicPr>
          <p:nvPr/>
        </p:nvPicPr>
        <p:blipFill>
          <a:blip r:embed="rId3" cstate="print"/>
          <a:srcRect t="-498" r="66789" b="50710"/>
          <a:stretch>
            <a:fillRect/>
          </a:stretch>
        </p:blipFill>
        <p:spPr>
          <a:xfrm>
            <a:off x="3347864" y="1412776"/>
            <a:ext cx="2736304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979712" y="381000"/>
            <a:ext cx="665056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 Ploidy estimation detailed by fragments</a:t>
            </a:r>
            <a:endParaRPr sz="1600" dirty="0"/>
          </a:p>
        </p:txBody>
      </p:sp>
      <p:pic>
        <p:nvPicPr>
          <p:cNvPr id="57345" name="Picture 1" descr="C:\Users\Mel\Documents\BIOINFORMATICS\DELFT_Research\Data\CBS_Novogene\PloEstNovogene_WindowTest\Ploidy_Estimation_Charts\Ploidy_Estimation_scaffold33_size147914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052736"/>
            <a:ext cx="7143750" cy="4286250"/>
          </a:xfrm>
          <a:prstGeom prst="rect">
            <a:avLst/>
          </a:prstGeom>
          <a:noFill/>
        </p:spPr>
      </p:pic>
      <p:sp>
        <p:nvSpPr>
          <p:cNvPr id="896" name="895 Rectángulo"/>
          <p:cNvSpPr/>
          <p:nvPr/>
        </p:nvSpPr>
        <p:spPr>
          <a:xfrm>
            <a:off x="1835696" y="5301208"/>
            <a:ext cx="669674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#*Ploidy estimation detailed by fragments.  Precision: +/-250 </a:t>
            </a:r>
            <a:r>
              <a:rPr lang="en-US" sz="1400" dirty="0" err="1" smtClean="0"/>
              <a:t>bp</a:t>
            </a:r>
            <a:r>
              <a:rPr lang="en-US" sz="1400" dirty="0" smtClean="0"/>
              <a:t> *</a:t>
            </a:r>
          </a:p>
          <a:p>
            <a:r>
              <a:rPr lang="en-US" sz="1400" dirty="0" smtClean="0"/>
              <a:t>#&gt;CONTIG NAME	FROM	TO	PLOIDY ESTIMATION</a:t>
            </a:r>
          </a:p>
          <a:p>
            <a:r>
              <a:rPr lang="en-US" sz="1400" dirty="0" smtClean="0"/>
              <a:t>PLOIDY=</a:t>
            </a:r>
          </a:p>
          <a:p>
            <a:r>
              <a:rPr lang="en-US" sz="1400" dirty="0" smtClean="0"/>
              <a:t>scaffold33|size147914	0	77250	2.0</a:t>
            </a:r>
          </a:p>
          <a:p>
            <a:r>
              <a:rPr lang="en-US" sz="1400" dirty="0" smtClean="0"/>
              <a:t>scaffold33|size147914	77250	100250	3.0</a:t>
            </a:r>
          </a:p>
          <a:p>
            <a:r>
              <a:rPr lang="en-US" sz="1400" dirty="0" smtClean="0"/>
              <a:t>scaffold33|size147914	100250	136000	4.0</a:t>
            </a:r>
          </a:p>
          <a:p>
            <a:r>
              <a:rPr lang="en-US" sz="1400" dirty="0" smtClean="0"/>
              <a:t>scaffold33|size147914	136000	144750	8.0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3" name="Picture 5" descr="C:\Users\Mel\Documents\BIOINFORMATICS\DELFT_Research\Data\CBS_Novogene\PloEstNovogene_5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grpSp>
        <p:nvGrpSpPr>
          <p:cNvPr id="14" name="13 Grupo"/>
          <p:cNvGrpSpPr/>
          <p:nvPr/>
        </p:nvGrpSpPr>
        <p:grpSpPr>
          <a:xfrm>
            <a:off x="683568" y="228600"/>
            <a:ext cx="8460432" cy="752128"/>
            <a:chOff x="683568" y="228600"/>
            <a:chExt cx="8460432" cy="752128"/>
          </a:xfrm>
        </p:grpSpPr>
        <p:sp>
          <p:nvSpPr>
            <p:cNvPr id="13" name="CustomShape 1"/>
            <p:cNvSpPr/>
            <p:nvPr/>
          </p:nvSpPr>
          <p:spPr>
            <a:xfrm>
              <a:off x="683568" y="228600"/>
              <a:ext cx="8460432" cy="752128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3"/>
            <p:cNvSpPr/>
            <p:nvPr/>
          </p:nvSpPr>
          <p:spPr>
            <a:xfrm>
              <a:off x="1763688" y="380592"/>
              <a:ext cx="7056784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Exploring different window lengths</a:t>
              </a:r>
              <a:endParaRPr sz="16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C:\Users\Mel\Documents\BIOINFORMATICS\DELFT_Research\Data\CBS_Novogene\PloEstNovogene_1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3" descr="C:\Users\Mel\Documents\BIOINFORMATICS\DELFT_Research\Data\CBS_Novogene\PloEstNovogene_5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C:\Users\Mel\Documents\BIOINFORMATICS\DELFT_Research\Data\CBS_Novogene\PloEstNovogene_75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Mel\Documents\BIOINFORMATICS\DELFT_Research\Data\CBS_Novogene\PloEstNovogene_2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/>
          <a:stretch>
            <a:fillRect/>
          </a:stretch>
        </p:blipFill>
        <p:spPr>
          <a:xfrm flipH="1">
            <a:off x="827584" y="1404000"/>
            <a:ext cx="2376264" cy="4788000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/>
          </p:cNvPicPr>
          <p:nvPr/>
        </p:nvPicPr>
        <p:blipFill>
          <a:blip r:embed="rId3" cstate="print"/>
          <a:srcRect l="66852" r="329"/>
          <a:stretch>
            <a:fillRect/>
          </a:stretch>
        </p:blipFill>
        <p:spPr>
          <a:xfrm>
            <a:off x="6012160" y="1404000"/>
            <a:ext cx="2376000" cy="4788000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33200"/>
          <a:stretch>
            <a:fillRect/>
          </a:stretch>
        </p:blipFill>
        <p:spPr>
          <a:xfrm>
            <a:off x="3420136" y="1404000"/>
            <a:ext cx="2376000" cy="47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7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Exploring different window lengths</a:t>
            </a:r>
            <a:endParaRPr dirty="0"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pic>
        <p:nvPicPr>
          <p:cNvPr id="58370" name="Picture 2" descr="C:\Users\Mel\Documents\BIOINFORMATICS\DELFT_Research\Data\CBS_Novogene\PloEstNovogene_13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9000000" cy="5400000"/>
          </a:xfrm>
          <a:prstGeom prst="rect">
            <a:avLst/>
          </a:prstGeom>
          <a:noFill/>
        </p:spPr>
      </p:pic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pic>
        <p:nvPicPr>
          <p:cNvPr id="57346" name="Picture 2" descr="C:\Users\Mel\Documents\BIOINFORMATICS\DELFT_Research\Data\CBS_Novogene\PloEstNovogene_15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9000001" cy="5400000"/>
          </a:xfrm>
          <a:prstGeom prst="rect">
            <a:avLst/>
          </a:prstGeom>
          <a:noFill/>
        </p:spPr>
      </p:pic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Mel\Documents\BIOINFORMATICS\DELFT_Research\Data\CBS_Novogene\PloEstNovogene_2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Mel\Documents\BIOINFORMATICS\DELFT_Research\Data\CBS_Novogene\PloEstNovogene_3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Mel\Documents\BIOINFORMATICS\DELFT_Research\Data\CBS_Novogene\PloEstNovogene_4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1236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868 CuadroTexto"/>
          <p:cNvSpPr txBox="1"/>
          <p:nvPr/>
        </p:nvSpPr>
        <p:spPr>
          <a:xfrm>
            <a:off x="1115616" y="1628800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Window length vs. coverage dispersion and ploidy estimation fragmentation</a:t>
            </a:r>
            <a:endParaRPr lang="en-US" sz="1600" dirty="0"/>
          </a:p>
        </p:txBody>
      </p:sp>
      <p:grpSp>
        <p:nvGrpSpPr>
          <p:cNvPr id="864" name="863 Grupo"/>
          <p:cNvGrpSpPr/>
          <p:nvPr/>
        </p:nvGrpSpPr>
        <p:grpSpPr>
          <a:xfrm>
            <a:off x="827584" y="2204864"/>
            <a:ext cx="7560840" cy="3494505"/>
            <a:chOff x="1835696" y="1988840"/>
            <a:chExt cx="6552728" cy="2376264"/>
          </a:xfrm>
        </p:grpSpPr>
        <p:pic>
          <p:nvPicPr>
            <p:cNvPr id="41985" name="Picture 1" descr="C:\Users\Mel\Documents\BIOINFORMATICS\DELFT_Research\Data\Simulated\PloestSim75\Ploidy_Estimation_Charts\Ploidy_Estimation_Chromosome_3_Reference_.jpg"/>
            <p:cNvPicPr>
              <a:picLocks noChangeAspect="1" noChangeArrowheads="1"/>
            </p:cNvPicPr>
            <p:nvPr/>
          </p:nvPicPr>
          <p:blipFill>
            <a:blip r:embed="rId3" cstate="print"/>
            <a:srcRect l="50399" t="9239" r="1512" b="32756"/>
            <a:stretch>
              <a:fillRect/>
            </a:stretch>
          </p:blipFill>
          <p:spPr bwMode="auto">
            <a:xfrm>
              <a:off x="1835696" y="2029117"/>
              <a:ext cx="2079654" cy="2191970"/>
            </a:xfrm>
            <a:prstGeom prst="rect">
              <a:avLst/>
            </a:prstGeom>
            <a:noFill/>
          </p:spPr>
        </p:pic>
        <p:pic>
          <p:nvPicPr>
            <p:cNvPr id="41986" name="Picture 2" descr="C:\Users\Mel\Documents\BIOINFORMATICS\DELFT_Research\Data\Simulated\PloestSim750\Ploidy_Estimation_Charts\Ploidy_Estimation_Chromosome_3_Reference_.jpg"/>
            <p:cNvPicPr>
              <a:picLocks noChangeArrowheads="1"/>
            </p:cNvPicPr>
            <p:nvPr/>
          </p:nvPicPr>
          <p:blipFill>
            <a:blip r:embed="rId4" cstate="print"/>
            <a:srcRect l="50394" t="9239" r="1512" b="32756"/>
            <a:stretch>
              <a:fillRect/>
            </a:stretch>
          </p:blipFill>
          <p:spPr bwMode="auto">
            <a:xfrm>
              <a:off x="3895125" y="2184702"/>
              <a:ext cx="2079905" cy="2129760"/>
            </a:xfrm>
            <a:prstGeom prst="rect">
              <a:avLst/>
            </a:prstGeom>
            <a:noFill/>
          </p:spPr>
        </p:pic>
        <p:pic>
          <p:nvPicPr>
            <p:cNvPr id="41987" name="Picture 3" descr="C:\Users\Mel\Documents\BIOINFORMATICS\DELFT_Research\Data\Simulated\PloestSim15000\Ploidy_Estimation_Charts\Ploidy_Estimation_Chromosome_3_Reference_.jpg"/>
            <p:cNvPicPr>
              <a:picLocks noChangeArrowheads="1"/>
            </p:cNvPicPr>
            <p:nvPr/>
          </p:nvPicPr>
          <p:blipFill>
            <a:blip r:embed="rId5" cstate="print"/>
            <a:srcRect l="50394" t="9239" r="1512" b="33595"/>
            <a:stretch>
              <a:fillRect/>
            </a:stretch>
          </p:blipFill>
          <p:spPr bwMode="auto">
            <a:xfrm>
              <a:off x="6020487" y="2252093"/>
              <a:ext cx="2079905" cy="2031841"/>
            </a:xfrm>
            <a:prstGeom prst="rect">
              <a:avLst/>
            </a:prstGeom>
            <a:noFill/>
          </p:spPr>
        </p:pic>
        <p:sp>
          <p:nvSpPr>
            <p:cNvPr id="865" name="864 CuadroTexto"/>
            <p:cNvSpPr txBox="1"/>
            <p:nvPr/>
          </p:nvSpPr>
          <p:spPr>
            <a:xfrm>
              <a:off x="2123728" y="39330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wl=70</a:t>
              </a:r>
              <a:endParaRPr lang="en-US" sz="1600" dirty="0"/>
            </a:p>
          </p:txBody>
        </p:sp>
        <p:sp>
          <p:nvSpPr>
            <p:cNvPr id="866" name="865 CuadroTexto"/>
            <p:cNvSpPr txBox="1"/>
            <p:nvPr/>
          </p:nvSpPr>
          <p:spPr>
            <a:xfrm>
              <a:off x="4355976" y="3933056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wl=750</a:t>
              </a:r>
              <a:endParaRPr lang="en-US" sz="1600" dirty="0"/>
            </a:p>
          </p:txBody>
        </p:sp>
        <p:sp>
          <p:nvSpPr>
            <p:cNvPr id="867" name="866 CuadroTexto"/>
            <p:cNvSpPr txBox="1"/>
            <p:nvPr/>
          </p:nvSpPr>
          <p:spPr>
            <a:xfrm>
              <a:off x="6732240" y="3954542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wl=7500</a:t>
              </a:r>
              <a:endParaRPr lang="en-US" sz="1600" dirty="0"/>
            </a:p>
          </p:txBody>
        </p:sp>
        <p:cxnSp>
          <p:nvCxnSpPr>
            <p:cNvPr id="871" name="870 Conector recto"/>
            <p:cNvCxnSpPr/>
            <p:nvPr/>
          </p:nvCxnSpPr>
          <p:spPr>
            <a:xfrm>
              <a:off x="1835696" y="1988840"/>
              <a:ext cx="0" cy="23762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873 Conector recto"/>
            <p:cNvCxnSpPr/>
            <p:nvPr/>
          </p:nvCxnSpPr>
          <p:spPr>
            <a:xfrm>
              <a:off x="1835696" y="4365104"/>
              <a:ext cx="6552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874 Conector recto"/>
            <p:cNvCxnSpPr/>
            <p:nvPr/>
          </p:nvCxnSpPr>
          <p:spPr>
            <a:xfrm>
              <a:off x="1836000" y="3096000"/>
              <a:ext cx="6480720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876 Conector recto"/>
            <p:cNvCxnSpPr/>
            <p:nvPr/>
          </p:nvCxnSpPr>
          <p:spPr>
            <a:xfrm>
              <a:off x="1835696" y="3789040"/>
              <a:ext cx="6552728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877 Conector recto"/>
            <p:cNvCxnSpPr/>
            <p:nvPr/>
          </p:nvCxnSpPr>
          <p:spPr>
            <a:xfrm>
              <a:off x="1835696" y="2394000"/>
              <a:ext cx="6480720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8" name="867 CuadroTexto"/>
          <p:cNvSpPr txBox="1"/>
          <p:nvPr/>
        </p:nvSpPr>
        <p:spPr>
          <a:xfrm>
            <a:off x="3779912" y="573325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Genome Positions</a:t>
            </a:r>
            <a:endParaRPr lang="en-US" sz="1600" dirty="0"/>
          </a:p>
        </p:txBody>
      </p:sp>
      <p:sp>
        <p:nvSpPr>
          <p:cNvPr id="870" name="869 CuadroTexto"/>
          <p:cNvSpPr txBox="1"/>
          <p:nvPr/>
        </p:nvSpPr>
        <p:spPr>
          <a:xfrm rot="16200000">
            <a:off x="-277797" y="268365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Coverage</a:t>
            </a:r>
            <a:endParaRPr lang="en-US" sz="1600" dirty="0"/>
          </a:p>
        </p:txBody>
      </p:sp>
      <p:sp>
        <p:nvSpPr>
          <p:cNvPr id="872" name="871 CuadroTexto"/>
          <p:cNvSpPr txBox="1"/>
          <p:nvPr/>
        </p:nvSpPr>
        <p:spPr>
          <a:xfrm rot="5400000">
            <a:off x="7693605" y="3547755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Ploidy</a:t>
            </a:r>
            <a:endParaRPr lang="en-US" sz="1600" dirty="0"/>
          </a:p>
        </p:txBody>
      </p:sp>
      <p:sp>
        <p:nvSpPr>
          <p:cNvPr id="873" name="872 CuadroTexto"/>
          <p:cNvSpPr txBox="1"/>
          <p:nvPr/>
        </p:nvSpPr>
        <p:spPr>
          <a:xfrm>
            <a:off x="8100392" y="2492896"/>
            <a:ext cx="2880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600" dirty="0" smtClean="0"/>
          </a:p>
          <a:p>
            <a:r>
              <a:rPr lang="en-US" sz="1600" dirty="0" smtClean="0"/>
              <a:t>2</a:t>
            </a:r>
          </a:p>
          <a:p>
            <a:endParaRPr lang="en-US" sz="1600" dirty="0" smtClean="0"/>
          </a:p>
          <a:p>
            <a:endParaRPr lang="en-US" sz="2000" dirty="0" smtClean="0"/>
          </a:p>
          <a:p>
            <a:endParaRPr lang="en-US" sz="1600" dirty="0" smtClean="0"/>
          </a:p>
          <a:p>
            <a:r>
              <a:rPr lang="en-US" sz="1600" dirty="0" smtClean="0"/>
              <a:t>1</a:t>
            </a:r>
          </a:p>
        </p:txBody>
      </p:sp>
      <p:sp>
        <p:nvSpPr>
          <p:cNvPr id="87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9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PEDCA: Adaptable window length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32098" name="Picture 2" descr="C:\Users\Mel\Documents\BIOINFORMATICS\DELFT_Research\Data\CBS_Novogene\CBSBowtiePseudo\PedcaNovogene59bowtiePseudo30000\Ploidy_Estimation_Charts\Ploidy_Estimation_scaffold3_size890821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04488" y="3933056"/>
            <a:ext cx="4260000" cy="2556000"/>
          </a:xfrm>
          <a:prstGeom prst="rect">
            <a:avLst/>
          </a:prstGeom>
          <a:noFill/>
        </p:spPr>
      </p:pic>
      <p:pic>
        <p:nvPicPr>
          <p:cNvPr id="132099" name="Picture 3" descr="C:\Users\Mel\Documents\BIOINFORMATICS\DELFT_Research\Data\CBS_Novogene\CBSBowtiePseudo\PedcaNovogene59bowtiePseudo1000\Ploidy_Estimation_Charts\Ploidy_Estimation_scaffold3_size890821_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704488" y="3933056"/>
            <a:ext cx="4260000" cy="2555999"/>
          </a:xfrm>
          <a:prstGeom prst="rect">
            <a:avLst/>
          </a:prstGeom>
          <a:noFill/>
        </p:spPr>
      </p:pic>
      <p:sp>
        <p:nvSpPr>
          <p:cNvPr id="11" name="10 CuadroTexto"/>
          <p:cNvSpPr txBox="1"/>
          <p:nvPr/>
        </p:nvSpPr>
        <p:spPr>
          <a:xfrm>
            <a:off x="395536" y="422108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Round with large wl to infer CCN ratio</a:t>
            </a:r>
            <a:endParaRPr lang="en-U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95536" y="5363924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round wl adapted to smallest unsolved contig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1979712" y="381000"/>
            <a:ext cx="665056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 Ploidy estimation detailed by fragments</a:t>
            </a:r>
            <a:endParaRPr sz="1600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 l="6615" t="18160" r="28181" b="10441"/>
          <a:stretch>
            <a:fillRect/>
          </a:stretch>
        </p:blipFill>
        <p:spPr bwMode="auto">
          <a:xfrm>
            <a:off x="467544" y="1268760"/>
            <a:ext cx="8496944" cy="52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7" name="Picture 1" descr="C:\Users\Mel\Documents\BIOINFORMATICS\DELFT_Research\Data\CBS_Novogene\CBSBowtiePseudo\PedcaNovogene59bowtiePseudo50\Ploidy_Estimation_Charts\Ploidy_Estimation_scaffold3_size890821_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276872"/>
            <a:ext cx="3816424" cy="22898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6740" name="Picture 4" descr="C:\Users\Mel\Documents\BIOINFORMATICS\DELFT_Research\Data\CBS_Novogene\CBSBowtiePseudo\PedcaNovogene59bowtiePseudo5000\Ploidy_Estimation_Charts\Ploidy_Estimation_scaffold40_size105974__2nd_Round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2276872"/>
            <a:ext cx="3816000" cy="22896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/>
          <a:stretch>
            <a:fillRect/>
          </a:stretch>
        </p:blipFill>
        <p:spPr>
          <a:xfrm flipH="1">
            <a:off x="726686" y="2205208"/>
            <a:ext cx="1541058" cy="3096000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 noChangeAspect="1"/>
          </p:cNvPicPr>
          <p:nvPr/>
        </p:nvPicPr>
        <p:blipFill>
          <a:blip r:embed="rId3" cstate="print"/>
          <a:srcRect l="33644" r="329"/>
          <a:stretch>
            <a:fillRect/>
          </a:stretch>
        </p:blipFill>
        <p:spPr>
          <a:xfrm>
            <a:off x="5153556" y="2205208"/>
            <a:ext cx="3090852" cy="3096000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-471"/>
          <a:stretch>
            <a:fillRect/>
          </a:stretch>
        </p:blipFill>
        <p:spPr>
          <a:xfrm>
            <a:off x="2963630" y="1484784"/>
            <a:ext cx="1540800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Sum of Gaussians with overlapping tails</a:t>
            </a:r>
            <a:endParaRPr dirty="0"/>
          </a:p>
        </p:txBody>
      </p:sp>
      <p:pic>
        <p:nvPicPr>
          <p:cNvPr id="32" name="31 Imagen"/>
          <p:cNvPicPr/>
          <p:nvPr/>
        </p:nvPicPr>
        <p:blipFill>
          <a:blip r:embed="rId3" cstate="print"/>
          <a:srcRect l="4466" t="24717" r="50617" b="9751"/>
          <a:stretch>
            <a:fillRect/>
          </a:stretch>
        </p:blipFill>
        <p:spPr bwMode="auto">
          <a:xfrm>
            <a:off x="1525176" y="1515008"/>
            <a:ext cx="5927144" cy="486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322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Ambiguous estimations</a:t>
            </a:r>
            <a:endParaRPr lang="en-US" sz="24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591201" y="1412776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2140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2843808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5928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913200" y="4509120"/>
            <a:ext cx="1584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16 Conector recto"/>
          <p:cNvCxnSpPr/>
          <p:nvPr/>
        </p:nvCxnSpPr>
        <p:spPr>
          <a:xfrm>
            <a:off x="39060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474000" y="4509120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"/>
          <p:cNvCxnSpPr/>
          <p:nvPr/>
        </p:nvCxnSpPr>
        <p:spPr>
          <a:xfrm>
            <a:off x="3474000" y="1412776"/>
            <a:ext cx="0" cy="44465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40752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1296000" y="3672000"/>
            <a:ext cx="323672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72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55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1907704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83768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13184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4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347864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779912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37" name="36 Conector recto"/>
          <p:cNvCxnSpPr/>
          <p:nvPr/>
        </p:nvCxnSpPr>
        <p:spPr>
          <a:xfrm>
            <a:off x="957600" y="1340768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cxnSp>
        <p:nvCxnSpPr>
          <p:cNvPr id="7" name="6 Conector recto"/>
          <p:cNvCxnSpPr/>
          <p:nvPr/>
        </p:nvCxnSpPr>
        <p:spPr>
          <a:xfrm>
            <a:off x="1591201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2140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2843808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5928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783600" y="4509120"/>
            <a:ext cx="1260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16 Conector recto"/>
          <p:cNvCxnSpPr/>
          <p:nvPr/>
        </p:nvCxnSpPr>
        <p:spPr>
          <a:xfrm>
            <a:off x="39060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474000" y="4509120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"/>
          <p:cNvCxnSpPr/>
          <p:nvPr/>
        </p:nvCxnSpPr>
        <p:spPr>
          <a:xfrm>
            <a:off x="3474000" y="1412776"/>
            <a:ext cx="0" cy="4446576"/>
          </a:xfrm>
          <a:prstGeom prst="line">
            <a:avLst/>
          </a:prstGeom>
          <a:ln w="12700">
            <a:solidFill>
              <a:srgbClr val="00B050">
                <a:alpha val="7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4075200" y="1412776"/>
            <a:ext cx="0" cy="4464496"/>
          </a:xfrm>
          <a:prstGeom prst="line">
            <a:avLst/>
          </a:prstGeom>
          <a:ln w="12700">
            <a:solidFill>
              <a:srgbClr val="00B05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1296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55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1907704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83768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13184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4000" y="3672000"/>
            <a:ext cx="432048" cy="261610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347864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779912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7" name="26 Conector recto"/>
          <p:cNvCxnSpPr/>
          <p:nvPr/>
        </p:nvCxnSpPr>
        <p:spPr>
          <a:xfrm>
            <a:off x="1278000" y="1412776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971600" y="3672000"/>
            <a:ext cx="360040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27.5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31 Conector recto"/>
          <p:cNvCxnSpPr/>
          <p:nvPr/>
        </p:nvCxnSpPr>
        <p:spPr>
          <a:xfrm>
            <a:off x="957600" y="1340768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>
            <a:off x="1915200" y="1412776"/>
            <a:ext cx="0" cy="4371509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>
            <a:off x="2520000" y="1412776"/>
            <a:ext cx="0" cy="4587133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168000" y="1412776"/>
            <a:ext cx="0" cy="4434733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3779912" y="1412776"/>
            <a:ext cx="0" cy="458713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CuadroTexto"/>
          <p:cNvSpPr txBox="1"/>
          <p:nvPr/>
        </p:nvSpPr>
        <p:spPr>
          <a:xfrm>
            <a:off x="3456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248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4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Ambiguous estimations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grpSp>
        <p:nvGrpSpPr>
          <p:cNvPr id="38" name="37 Grupo"/>
          <p:cNvGrpSpPr/>
          <p:nvPr/>
        </p:nvGrpSpPr>
        <p:grpSpPr>
          <a:xfrm>
            <a:off x="4716016" y="1225252"/>
            <a:ext cx="4283968" cy="5372100"/>
            <a:chOff x="0" y="1080000"/>
            <a:chExt cx="4283968" cy="5372100"/>
          </a:xfrm>
        </p:grpSpPr>
        <p:pic>
          <p:nvPicPr>
            <p:cNvPr id="56322" name="Picture 2" descr="C:\Users\Mel\Documents\BIOINFORMATICS\DELFT_Research\Data\CBS_Novogene\PloEstNovogene_WindowTest\readsDistributionPoissonFittedFINALRESULT.jpg"/>
            <p:cNvPicPr>
              <a:picLocks noChangeAspect="1" noChangeArrowheads="1"/>
            </p:cNvPicPr>
            <p:nvPr/>
          </p:nvPicPr>
          <p:blipFill>
            <a:blip r:embed="rId3" cstate="print"/>
            <a:srcRect r="52153"/>
            <a:stretch>
              <a:fillRect/>
            </a:stretch>
          </p:blipFill>
          <p:spPr bwMode="auto">
            <a:xfrm>
              <a:off x="0" y="1080000"/>
              <a:ext cx="4283968" cy="5372100"/>
            </a:xfrm>
            <a:prstGeom prst="rect">
              <a:avLst/>
            </a:prstGeom>
            <a:noFill/>
          </p:spPr>
        </p:pic>
        <p:cxnSp>
          <p:nvCxnSpPr>
            <p:cNvPr id="7" name="6 Conector recto"/>
            <p:cNvCxnSpPr/>
            <p:nvPr/>
          </p:nvCxnSpPr>
          <p:spPr>
            <a:xfrm>
              <a:off x="1591201" y="1412776"/>
              <a:ext cx="0" cy="4443517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>
              <a:off x="2214000" y="1412776"/>
              <a:ext cx="0" cy="4464496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/>
            <p:nvPr/>
          </p:nvCxnSpPr>
          <p:spPr>
            <a:xfrm>
              <a:off x="2843808" y="1412776"/>
              <a:ext cx="0" cy="4443517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3 Conector recto"/>
            <p:cNvCxnSpPr/>
            <p:nvPr/>
          </p:nvCxnSpPr>
          <p:spPr>
            <a:xfrm>
              <a:off x="3592800" y="4536000"/>
              <a:ext cx="0" cy="13233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17 Rectángulo"/>
            <p:cNvSpPr/>
            <p:nvPr/>
          </p:nvSpPr>
          <p:spPr>
            <a:xfrm>
              <a:off x="3783600" y="4509120"/>
              <a:ext cx="126000" cy="1368152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16 Conector recto"/>
            <p:cNvCxnSpPr/>
            <p:nvPr/>
          </p:nvCxnSpPr>
          <p:spPr>
            <a:xfrm>
              <a:off x="3906000" y="4536000"/>
              <a:ext cx="0" cy="13233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18 Rectángulo"/>
            <p:cNvSpPr/>
            <p:nvPr/>
          </p:nvSpPr>
          <p:spPr>
            <a:xfrm>
              <a:off x="3474000" y="4509120"/>
              <a:ext cx="118800" cy="1368152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19 Conector recto"/>
            <p:cNvCxnSpPr/>
            <p:nvPr/>
          </p:nvCxnSpPr>
          <p:spPr>
            <a:xfrm>
              <a:off x="3474000" y="1412776"/>
              <a:ext cx="0" cy="4446576"/>
            </a:xfrm>
            <a:prstGeom prst="line">
              <a:avLst/>
            </a:prstGeom>
            <a:ln w="12700">
              <a:solidFill>
                <a:srgbClr val="00B050">
                  <a:alpha val="7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1 Conector recto"/>
            <p:cNvCxnSpPr/>
            <p:nvPr/>
          </p:nvCxnSpPr>
          <p:spPr>
            <a:xfrm>
              <a:off x="4075200" y="1412776"/>
              <a:ext cx="0" cy="4464496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22 CuadroTexto"/>
            <p:cNvSpPr txBox="1"/>
            <p:nvPr/>
          </p:nvSpPr>
          <p:spPr>
            <a:xfrm>
              <a:off x="1296000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55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1907704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110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2483768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165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3131840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220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3744000" y="3672000"/>
              <a:ext cx="432048" cy="261610"/>
            </a:xfrm>
            <a:prstGeom prst="rect">
              <a:avLst/>
            </a:prstGeom>
            <a:noFill/>
            <a:effectLst>
              <a:outerShdw blurRad="50800" dist="50800" sx="1000" sy="1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275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3347864" y="4319518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230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3779912" y="4319518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258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26 Conector recto"/>
            <p:cNvCxnSpPr/>
            <p:nvPr/>
          </p:nvCxnSpPr>
          <p:spPr>
            <a:xfrm>
              <a:off x="1278000" y="1412776"/>
              <a:ext cx="0" cy="444351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27 CuadroTexto"/>
            <p:cNvSpPr txBox="1"/>
            <p:nvPr/>
          </p:nvSpPr>
          <p:spPr>
            <a:xfrm>
              <a:off x="971600" y="3672000"/>
              <a:ext cx="360040" cy="2616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r>
                <a:rPr lang="en-US" sz="1100" dirty="0" smtClean="0">
                  <a:solidFill>
                    <a:schemeClr val="accent3">
                      <a:lumMod val="50000"/>
                    </a:schemeClr>
                  </a:solidFill>
                </a:rPr>
                <a:t>27.5</a:t>
              </a:r>
              <a:endParaRPr 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32" name="31 Conector recto"/>
            <p:cNvCxnSpPr/>
            <p:nvPr/>
          </p:nvCxnSpPr>
          <p:spPr>
            <a:xfrm>
              <a:off x="957600" y="1340768"/>
              <a:ext cx="0" cy="4578741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32 Conector recto"/>
            <p:cNvCxnSpPr/>
            <p:nvPr/>
          </p:nvCxnSpPr>
          <p:spPr>
            <a:xfrm>
              <a:off x="1915200" y="1412776"/>
              <a:ext cx="0" cy="4371509"/>
            </a:xfrm>
            <a:prstGeom prst="line">
              <a:avLst/>
            </a:prstGeom>
            <a:ln w="12700">
              <a:solidFill>
                <a:srgbClr val="00B05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/>
            <p:nvPr/>
          </p:nvCxnSpPr>
          <p:spPr>
            <a:xfrm>
              <a:off x="2520000" y="1412776"/>
              <a:ext cx="0" cy="4587133"/>
            </a:xfrm>
            <a:prstGeom prst="line">
              <a:avLst/>
            </a:prstGeom>
            <a:ln w="12700">
              <a:solidFill>
                <a:srgbClr val="00B05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"/>
            <p:cNvCxnSpPr/>
            <p:nvPr/>
          </p:nvCxnSpPr>
          <p:spPr>
            <a:xfrm>
              <a:off x="3168000" y="1412776"/>
              <a:ext cx="0" cy="4434733"/>
            </a:xfrm>
            <a:prstGeom prst="line">
              <a:avLst/>
            </a:prstGeom>
            <a:ln w="12700">
              <a:solidFill>
                <a:srgbClr val="00B05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35 Conector recto"/>
            <p:cNvCxnSpPr/>
            <p:nvPr/>
          </p:nvCxnSpPr>
          <p:spPr>
            <a:xfrm>
              <a:off x="3779912" y="1412776"/>
              <a:ext cx="0" cy="4587133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36 CuadroTexto"/>
            <p:cNvSpPr txBox="1"/>
            <p:nvPr/>
          </p:nvSpPr>
          <p:spPr>
            <a:xfrm>
              <a:off x="3456000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248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sp>
        <p:nvSpPr>
          <p:cNvPr id="4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Ambiguous estimations</a:t>
            </a:r>
            <a:endParaRPr lang="en-US" sz="2400" dirty="0"/>
          </a:p>
        </p:txBody>
      </p:sp>
      <p:pic>
        <p:nvPicPr>
          <p:cNvPr id="39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 r="51472"/>
          <a:stretch>
            <a:fillRect/>
          </a:stretch>
        </p:blipFill>
        <p:spPr bwMode="auto">
          <a:xfrm>
            <a:off x="179512" y="1225252"/>
            <a:ext cx="4344988" cy="5372100"/>
          </a:xfrm>
          <a:prstGeom prst="rect">
            <a:avLst/>
          </a:prstGeom>
          <a:noFill/>
        </p:spPr>
      </p:pic>
      <p:cxnSp>
        <p:nvCxnSpPr>
          <p:cNvPr id="42" name="41 Conector recto"/>
          <p:cNvCxnSpPr/>
          <p:nvPr/>
        </p:nvCxnSpPr>
        <p:spPr>
          <a:xfrm>
            <a:off x="1770713" y="1558028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2393512" y="1558028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"/>
          <p:cNvCxnSpPr/>
          <p:nvPr/>
        </p:nvCxnSpPr>
        <p:spPr>
          <a:xfrm>
            <a:off x="3023320" y="1558028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3772312" y="4681252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Rectángulo"/>
          <p:cNvSpPr/>
          <p:nvPr/>
        </p:nvSpPr>
        <p:spPr>
          <a:xfrm>
            <a:off x="4092712" y="4654372"/>
            <a:ext cx="1584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46 Conector recto"/>
          <p:cNvCxnSpPr/>
          <p:nvPr/>
        </p:nvCxnSpPr>
        <p:spPr>
          <a:xfrm>
            <a:off x="4085512" y="4681252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47 Rectángulo"/>
          <p:cNvSpPr/>
          <p:nvPr/>
        </p:nvSpPr>
        <p:spPr>
          <a:xfrm>
            <a:off x="3653512" y="4654372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48 Conector recto"/>
          <p:cNvCxnSpPr/>
          <p:nvPr/>
        </p:nvCxnSpPr>
        <p:spPr>
          <a:xfrm>
            <a:off x="3653512" y="1558028"/>
            <a:ext cx="0" cy="44465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/>
          <p:nvPr/>
        </p:nvCxnSpPr>
        <p:spPr>
          <a:xfrm>
            <a:off x="4254712" y="1558028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50 CuadroTexto"/>
          <p:cNvSpPr txBox="1"/>
          <p:nvPr/>
        </p:nvSpPr>
        <p:spPr>
          <a:xfrm>
            <a:off x="1475512" y="3817252"/>
            <a:ext cx="323672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72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55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2087216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3" name="52 CuadroTexto"/>
          <p:cNvSpPr txBox="1"/>
          <p:nvPr/>
        </p:nvSpPr>
        <p:spPr>
          <a:xfrm>
            <a:off x="2663280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3311352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3923512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6" name="55 CuadroTexto"/>
          <p:cNvSpPr txBox="1"/>
          <p:nvPr/>
        </p:nvSpPr>
        <p:spPr>
          <a:xfrm>
            <a:off x="3527376" y="446477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3959424" y="446477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58" name="57 Conector recto"/>
          <p:cNvCxnSpPr/>
          <p:nvPr/>
        </p:nvCxnSpPr>
        <p:spPr>
          <a:xfrm>
            <a:off x="1137112" y="1486020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Base call verification: Simulated Data</a:t>
            </a:r>
            <a:endParaRPr dirty="0"/>
          </a:p>
        </p:txBody>
      </p:sp>
      <p:grpSp>
        <p:nvGrpSpPr>
          <p:cNvPr id="418" name="417 Grupo"/>
          <p:cNvGrpSpPr/>
          <p:nvPr/>
        </p:nvGrpSpPr>
        <p:grpSpPr>
          <a:xfrm>
            <a:off x="5976664" y="3068960"/>
            <a:ext cx="3059832" cy="2400300"/>
            <a:chOff x="5406752" y="2708920"/>
            <a:chExt cx="3059832" cy="2400300"/>
          </a:xfrm>
        </p:grpSpPr>
        <p:pic>
          <p:nvPicPr>
            <p:cNvPr id="416" name="415 Imagen" descr="SimulatedBaseCallDist3rdClusterDepthThresh8.jpg"/>
            <p:cNvPicPr>
              <a:picLocks noChangeAspect="1"/>
            </p:cNvPicPr>
            <p:nvPr/>
          </p:nvPicPr>
          <p:blipFill>
            <a:blip r:embed="rId3" cstate="print"/>
            <a:srcRect l="4392"/>
            <a:stretch>
              <a:fillRect/>
            </a:stretch>
          </p:blipFill>
          <p:spPr>
            <a:xfrm>
              <a:off x="5406752" y="2708920"/>
              <a:ext cx="3059832" cy="2400300"/>
            </a:xfrm>
            <a:prstGeom prst="rect">
              <a:avLst/>
            </a:prstGeom>
          </p:spPr>
        </p:pic>
        <p:sp>
          <p:nvSpPr>
            <p:cNvPr id="414" name="413 Rectángulo"/>
            <p:cNvSpPr/>
            <p:nvPr/>
          </p:nvSpPr>
          <p:spPr>
            <a:xfrm>
              <a:off x="5802288" y="2996952"/>
              <a:ext cx="8306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Tetraploid</a:t>
              </a:r>
            </a:p>
            <a:p>
              <a:endParaRPr lang="en-US" sz="1200" dirty="0"/>
            </a:p>
          </p:txBody>
        </p:sp>
        <p:sp>
          <p:nvSpPr>
            <p:cNvPr id="407" name="406 Rectángulo"/>
            <p:cNvSpPr/>
            <p:nvPr/>
          </p:nvSpPr>
          <p:spPr>
            <a:xfrm>
              <a:off x="7458472" y="2916000"/>
              <a:ext cx="36004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3" name="412 Conector recto"/>
            <p:cNvCxnSpPr/>
            <p:nvPr/>
          </p:nvCxnSpPr>
          <p:spPr>
            <a:xfrm>
              <a:off x="7602488" y="3645024"/>
              <a:ext cx="115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9" name="418 Imagen" descr="SimulatedBaseCallDist2ndclusterDepthThresh8.jpg"/>
          <p:cNvPicPr>
            <a:picLocks noChangeAspect="1"/>
          </p:cNvPicPr>
          <p:nvPr/>
        </p:nvPicPr>
        <p:blipFill>
          <a:blip r:embed="rId4" cstate="print"/>
          <a:srcRect l="3251" r="9000"/>
          <a:stretch>
            <a:fillRect/>
          </a:stretch>
        </p:blipFill>
        <p:spPr>
          <a:xfrm>
            <a:off x="3059832" y="3068960"/>
            <a:ext cx="2808312" cy="2400300"/>
          </a:xfrm>
          <a:prstGeom prst="rect">
            <a:avLst/>
          </a:prstGeom>
        </p:spPr>
      </p:pic>
      <p:sp>
        <p:nvSpPr>
          <p:cNvPr id="420" name="419 Rectángulo"/>
          <p:cNvSpPr/>
          <p:nvPr/>
        </p:nvSpPr>
        <p:spPr>
          <a:xfrm>
            <a:off x="3347864" y="3356992"/>
            <a:ext cx="708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Triploid </a:t>
            </a:r>
          </a:p>
          <a:p>
            <a:endParaRPr lang="en-US" sz="1200" dirty="0"/>
          </a:p>
        </p:txBody>
      </p:sp>
      <p:pic>
        <p:nvPicPr>
          <p:cNvPr id="422" name="421 Imagen" descr="SimulatedBaseCallDist1stclusterDepthThresh8.jpg"/>
          <p:cNvPicPr>
            <a:picLocks noChangeAspect="1"/>
          </p:cNvPicPr>
          <p:nvPr/>
        </p:nvPicPr>
        <p:blipFill>
          <a:blip r:embed="rId5" cstate="print"/>
          <a:srcRect r="8892"/>
          <a:stretch>
            <a:fillRect/>
          </a:stretch>
        </p:blipFill>
        <p:spPr>
          <a:xfrm>
            <a:off x="144016" y="3068960"/>
            <a:ext cx="2915816" cy="2400300"/>
          </a:xfrm>
          <a:prstGeom prst="rect">
            <a:avLst/>
          </a:prstGeom>
        </p:spPr>
      </p:pic>
      <p:sp>
        <p:nvSpPr>
          <p:cNvPr id="423" name="422 Rectángulo"/>
          <p:cNvSpPr/>
          <p:nvPr/>
        </p:nvSpPr>
        <p:spPr>
          <a:xfrm>
            <a:off x="683568" y="3399383"/>
            <a:ext cx="68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Diploid </a:t>
            </a:r>
          </a:p>
          <a:p>
            <a:endParaRPr lang="en-US" sz="1200" dirty="0"/>
          </a:p>
        </p:txBody>
      </p:sp>
      <p:sp>
        <p:nvSpPr>
          <p:cNvPr id="424" name="423 Rectángulo"/>
          <p:cNvSpPr/>
          <p:nvPr/>
        </p:nvSpPr>
        <p:spPr>
          <a:xfrm>
            <a:off x="2059200" y="218082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424 Rectángulo"/>
          <p:cNvSpPr/>
          <p:nvPr/>
        </p:nvSpPr>
        <p:spPr>
          <a:xfrm>
            <a:off x="4914000" y="218082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426 Rectángulo"/>
          <p:cNvSpPr/>
          <p:nvPr/>
        </p:nvSpPr>
        <p:spPr>
          <a:xfrm>
            <a:off x="7794000" y="218082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473 Grupo"/>
          <p:cNvGrpSpPr/>
          <p:nvPr/>
        </p:nvGrpSpPr>
        <p:grpSpPr>
          <a:xfrm>
            <a:off x="827584" y="1844824"/>
            <a:ext cx="1945226" cy="212594"/>
            <a:chOff x="4366124" y="2679872"/>
            <a:chExt cx="1281211" cy="215728"/>
          </a:xfrm>
        </p:grpSpPr>
        <p:grpSp>
          <p:nvGrpSpPr>
            <p:cNvPr id="18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2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2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93" name="792 Grupo"/>
          <p:cNvGrpSpPr/>
          <p:nvPr/>
        </p:nvGrpSpPr>
        <p:grpSpPr>
          <a:xfrm>
            <a:off x="6516216" y="1700808"/>
            <a:ext cx="2016224" cy="504056"/>
            <a:chOff x="6516216" y="1628800"/>
            <a:chExt cx="2016224" cy="504056"/>
          </a:xfrm>
        </p:grpSpPr>
        <p:grpSp>
          <p:nvGrpSpPr>
            <p:cNvPr id="156" name="Group 139"/>
            <p:cNvGrpSpPr>
              <a:grpSpLocks/>
            </p:cNvGrpSpPr>
            <p:nvPr/>
          </p:nvGrpSpPr>
          <p:grpSpPr bwMode="auto">
            <a:xfrm>
              <a:off x="6516216" y="2070448"/>
              <a:ext cx="2016224" cy="62408"/>
              <a:chOff x="2535" y="15338"/>
              <a:chExt cx="7838" cy="71"/>
            </a:xfrm>
          </p:grpSpPr>
          <p:sp>
            <p:nvSpPr>
              <p:cNvPr id="18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7" name="Group 139"/>
            <p:cNvGrpSpPr>
              <a:grpSpLocks/>
            </p:cNvGrpSpPr>
            <p:nvPr/>
          </p:nvGrpSpPr>
          <p:grpSpPr bwMode="auto">
            <a:xfrm>
              <a:off x="6516216" y="1926432"/>
              <a:ext cx="2016224" cy="62408"/>
              <a:chOff x="2535" y="15338"/>
              <a:chExt cx="7838" cy="71"/>
            </a:xfrm>
          </p:grpSpPr>
          <p:sp>
            <p:nvSpPr>
              <p:cNvPr id="17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39"/>
            <p:cNvGrpSpPr>
              <a:grpSpLocks/>
            </p:cNvGrpSpPr>
            <p:nvPr/>
          </p:nvGrpSpPr>
          <p:grpSpPr bwMode="auto">
            <a:xfrm>
              <a:off x="6516216" y="1772816"/>
              <a:ext cx="2016224" cy="62408"/>
              <a:chOff x="2535" y="15338"/>
              <a:chExt cx="7838" cy="71"/>
            </a:xfrm>
          </p:grpSpPr>
          <p:sp>
            <p:nvSpPr>
              <p:cNvPr id="16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9" name="Group 139"/>
            <p:cNvGrpSpPr>
              <a:grpSpLocks/>
            </p:cNvGrpSpPr>
            <p:nvPr/>
          </p:nvGrpSpPr>
          <p:grpSpPr bwMode="auto">
            <a:xfrm>
              <a:off x="6516216" y="1628800"/>
              <a:ext cx="2016224" cy="62408"/>
              <a:chOff x="2535" y="15338"/>
              <a:chExt cx="7838" cy="71"/>
            </a:xfrm>
          </p:grpSpPr>
          <p:sp>
            <p:nvSpPr>
              <p:cNvPr id="16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2" name="1276 Grupo"/>
          <p:cNvGrpSpPr/>
          <p:nvPr/>
        </p:nvGrpSpPr>
        <p:grpSpPr>
          <a:xfrm>
            <a:off x="3491879" y="1772816"/>
            <a:ext cx="2376265" cy="309293"/>
            <a:chOff x="5904260" y="2514600"/>
            <a:chExt cx="1639540" cy="381000"/>
          </a:xfrm>
        </p:grpSpPr>
        <p:grpSp>
          <p:nvGrpSpPr>
            <p:cNvPr id="193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2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4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2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9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7" name="473 Grupo"/>
          <p:cNvGrpSpPr/>
          <p:nvPr/>
        </p:nvGrpSpPr>
        <p:grpSpPr>
          <a:xfrm>
            <a:off x="826574" y="1844824"/>
            <a:ext cx="1945226" cy="212594"/>
            <a:chOff x="4366124" y="2679872"/>
            <a:chExt cx="1281211" cy="215728"/>
          </a:xfrm>
        </p:grpSpPr>
        <p:grpSp>
          <p:nvGrpSpPr>
            <p:cNvPr id="698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70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9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70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16" name="473 Grupo"/>
          <p:cNvGrpSpPr/>
          <p:nvPr/>
        </p:nvGrpSpPr>
        <p:grpSpPr>
          <a:xfrm>
            <a:off x="827584" y="1848254"/>
            <a:ext cx="1945226" cy="212594"/>
            <a:chOff x="4366124" y="2679872"/>
            <a:chExt cx="1281211" cy="215728"/>
          </a:xfrm>
        </p:grpSpPr>
        <p:grpSp>
          <p:nvGrpSpPr>
            <p:cNvPr id="717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72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8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71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35" name="734 CuadroTexto"/>
          <p:cNvSpPr txBox="1"/>
          <p:nvPr/>
        </p:nvSpPr>
        <p:spPr>
          <a:xfrm>
            <a:off x="1547664" y="2420888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1/2</a:t>
            </a:r>
            <a:endParaRPr lang="en-US" sz="1200" dirty="0"/>
          </a:p>
        </p:txBody>
      </p:sp>
      <p:grpSp>
        <p:nvGrpSpPr>
          <p:cNvPr id="764" name="1276 Grupo"/>
          <p:cNvGrpSpPr/>
          <p:nvPr/>
        </p:nvGrpSpPr>
        <p:grpSpPr>
          <a:xfrm>
            <a:off x="3491880" y="1772816"/>
            <a:ext cx="2376265" cy="309293"/>
            <a:chOff x="5904260" y="2514600"/>
            <a:chExt cx="1639540" cy="381000"/>
          </a:xfrm>
        </p:grpSpPr>
        <p:grpSp>
          <p:nvGrpSpPr>
            <p:cNvPr id="765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78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6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77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7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76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36" name="1276 Grupo"/>
          <p:cNvGrpSpPr/>
          <p:nvPr/>
        </p:nvGrpSpPr>
        <p:grpSpPr>
          <a:xfrm>
            <a:off x="3491880" y="1772816"/>
            <a:ext cx="2376265" cy="309293"/>
            <a:chOff x="5904260" y="2514600"/>
            <a:chExt cx="1639540" cy="381000"/>
          </a:xfrm>
        </p:grpSpPr>
        <p:grpSp>
          <p:nvGrpSpPr>
            <p:cNvPr id="737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75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8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74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9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74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92" name="791 CuadroTexto"/>
          <p:cNvSpPr txBox="1"/>
          <p:nvPr/>
        </p:nvSpPr>
        <p:spPr>
          <a:xfrm>
            <a:off x="4067944" y="242088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1/3         2/3</a:t>
            </a:r>
            <a:endParaRPr lang="en-US" sz="1200" dirty="0"/>
          </a:p>
        </p:txBody>
      </p:sp>
      <p:grpSp>
        <p:nvGrpSpPr>
          <p:cNvPr id="831" name="830 Grupo"/>
          <p:cNvGrpSpPr/>
          <p:nvPr/>
        </p:nvGrpSpPr>
        <p:grpSpPr>
          <a:xfrm>
            <a:off x="6516216" y="1700808"/>
            <a:ext cx="2016224" cy="504056"/>
            <a:chOff x="6516216" y="1628800"/>
            <a:chExt cx="2016224" cy="504056"/>
          </a:xfrm>
        </p:grpSpPr>
        <p:grpSp>
          <p:nvGrpSpPr>
            <p:cNvPr id="832" name="Group 139"/>
            <p:cNvGrpSpPr>
              <a:grpSpLocks/>
            </p:cNvGrpSpPr>
            <p:nvPr/>
          </p:nvGrpSpPr>
          <p:grpSpPr bwMode="auto">
            <a:xfrm>
              <a:off x="6516216" y="2070448"/>
              <a:ext cx="2016224" cy="62408"/>
              <a:chOff x="2535" y="15338"/>
              <a:chExt cx="7838" cy="71"/>
            </a:xfrm>
          </p:grpSpPr>
          <p:sp>
            <p:nvSpPr>
              <p:cNvPr id="86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3" name="Group 139"/>
            <p:cNvGrpSpPr>
              <a:grpSpLocks/>
            </p:cNvGrpSpPr>
            <p:nvPr/>
          </p:nvGrpSpPr>
          <p:grpSpPr bwMode="auto">
            <a:xfrm>
              <a:off x="6516216" y="1926432"/>
              <a:ext cx="2016224" cy="62408"/>
              <a:chOff x="2535" y="15338"/>
              <a:chExt cx="7838" cy="71"/>
            </a:xfrm>
          </p:grpSpPr>
          <p:sp>
            <p:nvSpPr>
              <p:cNvPr id="85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4" name="Group 139"/>
            <p:cNvGrpSpPr>
              <a:grpSpLocks/>
            </p:cNvGrpSpPr>
            <p:nvPr/>
          </p:nvGrpSpPr>
          <p:grpSpPr bwMode="auto">
            <a:xfrm>
              <a:off x="6516216" y="1772816"/>
              <a:ext cx="2016224" cy="62408"/>
              <a:chOff x="2535" y="15338"/>
              <a:chExt cx="7838" cy="71"/>
            </a:xfrm>
          </p:grpSpPr>
          <p:sp>
            <p:nvSpPr>
              <p:cNvPr id="84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5" name="Group 139"/>
            <p:cNvGrpSpPr>
              <a:grpSpLocks/>
            </p:cNvGrpSpPr>
            <p:nvPr/>
          </p:nvGrpSpPr>
          <p:grpSpPr bwMode="auto">
            <a:xfrm>
              <a:off x="6516216" y="1628800"/>
              <a:ext cx="2016224" cy="62408"/>
              <a:chOff x="2535" y="15338"/>
              <a:chExt cx="7838" cy="71"/>
            </a:xfrm>
          </p:grpSpPr>
          <p:sp>
            <p:nvSpPr>
              <p:cNvPr id="83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68" name="867 CuadroTexto"/>
          <p:cNvSpPr txBox="1"/>
          <p:nvPr/>
        </p:nvSpPr>
        <p:spPr>
          <a:xfrm>
            <a:off x="6732240" y="24208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2/4         1/4       3/4</a:t>
            </a:r>
            <a:endParaRPr lang="en-US" sz="1200" dirty="0"/>
          </a:p>
        </p:txBody>
      </p:sp>
      <p:grpSp>
        <p:nvGrpSpPr>
          <p:cNvPr id="794" name="793 Grupo"/>
          <p:cNvGrpSpPr/>
          <p:nvPr/>
        </p:nvGrpSpPr>
        <p:grpSpPr>
          <a:xfrm>
            <a:off x="6516216" y="1700808"/>
            <a:ext cx="2016224" cy="504056"/>
            <a:chOff x="6516216" y="1628800"/>
            <a:chExt cx="2016224" cy="504056"/>
          </a:xfrm>
        </p:grpSpPr>
        <p:grpSp>
          <p:nvGrpSpPr>
            <p:cNvPr id="795" name="Group 139"/>
            <p:cNvGrpSpPr>
              <a:grpSpLocks/>
            </p:cNvGrpSpPr>
            <p:nvPr/>
          </p:nvGrpSpPr>
          <p:grpSpPr bwMode="auto">
            <a:xfrm>
              <a:off x="6516216" y="2070448"/>
              <a:ext cx="2016224" cy="62408"/>
              <a:chOff x="2535" y="15338"/>
              <a:chExt cx="7838" cy="71"/>
            </a:xfrm>
          </p:grpSpPr>
          <p:sp>
            <p:nvSpPr>
              <p:cNvPr id="8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6" name="Group 139"/>
            <p:cNvGrpSpPr>
              <a:grpSpLocks/>
            </p:cNvGrpSpPr>
            <p:nvPr/>
          </p:nvGrpSpPr>
          <p:grpSpPr bwMode="auto">
            <a:xfrm>
              <a:off x="6516216" y="1926432"/>
              <a:ext cx="2016224" cy="62408"/>
              <a:chOff x="2535" y="15338"/>
              <a:chExt cx="7838" cy="71"/>
            </a:xfrm>
          </p:grpSpPr>
          <p:sp>
            <p:nvSpPr>
              <p:cNvPr id="8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7" name="Group 139"/>
            <p:cNvGrpSpPr>
              <a:grpSpLocks/>
            </p:cNvGrpSpPr>
            <p:nvPr/>
          </p:nvGrpSpPr>
          <p:grpSpPr bwMode="auto">
            <a:xfrm>
              <a:off x="6516216" y="1772816"/>
              <a:ext cx="2016224" cy="62408"/>
              <a:chOff x="2535" y="15338"/>
              <a:chExt cx="7838" cy="71"/>
            </a:xfrm>
          </p:grpSpPr>
          <p:sp>
            <p:nvSpPr>
              <p:cNvPr id="8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8" name="Group 139"/>
            <p:cNvGrpSpPr>
              <a:grpSpLocks/>
            </p:cNvGrpSpPr>
            <p:nvPr/>
          </p:nvGrpSpPr>
          <p:grpSpPr bwMode="auto">
            <a:xfrm>
              <a:off x="6516216" y="1628800"/>
              <a:ext cx="2016224" cy="62408"/>
              <a:chOff x="2535" y="15338"/>
              <a:chExt cx="7838" cy="71"/>
            </a:xfrm>
          </p:grpSpPr>
          <p:sp>
            <p:nvSpPr>
              <p:cNvPr id="79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" grpId="0"/>
      <p:bldP spid="792" grpId="0"/>
      <p:bldP spid="8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23 Imagen" descr="BaseCallHistogramCluster_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897200"/>
            <a:ext cx="4572000" cy="2610000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The allele frequencies analysis</a:t>
            </a:r>
            <a:endParaRPr lang="en-US" sz="2400" dirty="0"/>
          </a:p>
        </p:txBody>
      </p:sp>
      <p:sp>
        <p:nvSpPr>
          <p:cNvPr id="405" name="404 Rectángulo"/>
          <p:cNvSpPr/>
          <p:nvPr/>
        </p:nvSpPr>
        <p:spPr>
          <a:xfrm>
            <a:off x="251520" y="134076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Allele frequencies analysis of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read count distribution clusters</a:t>
            </a:r>
          </a:p>
          <a:p>
            <a:endParaRPr lang="en-US" dirty="0"/>
          </a:p>
        </p:txBody>
      </p:sp>
      <p:pic>
        <p:nvPicPr>
          <p:cNvPr id="8" name="7 Imagen" descr="readsDistribution.jpg"/>
          <p:cNvPicPr>
            <a:picLocks noChangeAspect="1"/>
          </p:cNvPicPr>
          <p:nvPr/>
        </p:nvPicPr>
        <p:blipFill>
          <a:blip r:embed="rId3" cstate="print"/>
          <a:srcRect r="29441"/>
          <a:stretch>
            <a:fillRect/>
          </a:stretch>
        </p:blipFill>
        <p:spPr>
          <a:xfrm>
            <a:off x="0" y="4809600"/>
            <a:ext cx="4499992" cy="1714500"/>
          </a:xfrm>
          <a:prstGeom prst="rect">
            <a:avLst/>
          </a:prstGeom>
        </p:spPr>
      </p:pic>
      <p:pic>
        <p:nvPicPr>
          <p:cNvPr id="13" name="12 Imagen" descr="BaseCallHistogramCluster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844824"/>
            <a:ext cx="4572000" cy="2743200"/>
          </a:xfrm>
          <a:prstGeom prst="rect">
            <a:avLst/>
          </a:prstGeom>
        </p:spPr>
      </p:pic>
      <p:pic>
        <p:nvPicPr>
          <p:cNvPr id="9" name="8 Imagen" descr="readsDistribution.jpg"/>
          <p:cNvPicPr>
            <a:picLocks noChangeAspect="1"/>
          </p:cNvPicPr>
          <p:nvPr/>
        </p:nvPicPr>
        <p:blipFill>
          <a:blip r:embed="rId3" cstate="print"/>
          <a:srcRect r="29441"/>
          <a:stretch>
            <a:fillRect/>
          </a:stretch>
        </p:blipFill>
        <p:spPr>
          <a:xfrm>
            <a:off x="4644008" y="4809600"/>
            <a:ext cx="4499992" cy="1714500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1259632" y="1800000"/>
            <a:ext cx="273630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1">
            <a:noAutofit/>
          </a:bodyPr>
          <a:lstStyle/>
          <a:p>
            <a:pPr algn="ctr"/>
            <a:r>
              <a:rPr lang="en-US" sz="1050" dirty="0" smtClean="0"/>
              <a:t>Allele frequencies Distribution; 1</a:t>
            </a:r>
            <a:r>
              <a:rPr lang="en-US" sz="1050" baseline="30000" dirty="0" smtClean="0"/>
              <a:t>st</a:t>
            </a:r>
            <a:r>
              <a:rPr lang="en-US" sz="1050" dirty="0" smtClean="0"/>
              <a:t> cluster</a:t>
            </a:r>
            <a:endParaRPr lang="en-US" sz="1400" dirty="0"/>
          </a:p>
        </p:txBody>
      </p:sp>
      <p:sp>
        <p:nvSpPr>
          <p:cNvPr id="15" name="14 Rectángulo"/>
          <p:cNvSpPr/>
          <p:nvPr/>
        </p:nvSpPr>
        <p:spPr>
          <a:xfrm>
            <a:off x="6300192" y="4716000"/>
            <a:ext cx="237626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0">
            <a:noAutofit/>
          </a:bodyPr>
          <a:lstStyle/>
          <a:p>
            <a:r>
              <a:rPr lang="en-US" sz="1050" dirty="0" smtClean="0"/>
              <a:t>Read Count Distribution                  </a:t>
            </a:r>
            <a:endParaRPr lang="en-US" sz="1400" dirty="0"/>
          </a:p>
        </p:txBody>
      </p:sp>
      <p:sp>
        <p:nvSpPr>
          <p:cNvPr id="16" name="15 Rectángulo"/>
          <p:cNvSpPr/>
          <p:nvPr/>
        </p:nvSpPr>
        <p:spPr>
          <a:xfrm>
            <a:off x="1475656" y="4716000"/>
            <a:ext cx="2592288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0">
            <a:noAutofit/>
          </a:bodyPr>
          <a:lstStyle/>
          <a:p>
            <a:r>
              <a:rPr lang="en-US" sz="1000" dirty="0" smtClean="0"/>
              <a:t>Read Count Distribution                  </a:t>
            </a:r>
            <a:endParaRPr lang="en-US" sz="1200" dirty="0"/>
          </a:p>
        </p:txBody>
      </p:sp>
      <p:sp>
        <p:nvSpPr>
          <p:cNvPr id="17" name="16 Rectángulo"/>
          <p:cNvSpPr/>
          <p:nvPr/>
        </p:nvSpPr>
        <p:spPr>
          <a:xfrm>
            <a:off x="5148064" y="1772816"/>
            <a:ext cx="273630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1">
            <a:noAutofit/>
          </a:bodyPr>
          <a:lstStyle/>
          <a:p>
            <a:pPr algn="ctr"/>
            <a:r>
              <a:rPr lang="en-US" sz="1050" dirty="0" smtClean="0"/>
              <a:t>Allele frequencies Distribution; 2</a:t>
            </a:r>
            <a:r>
              <a:rPr lang="en-US" sz="1050" baseline="30000" dirty="0" smtClean="0"/>
              <a:t>nd</a:t>
            </a:r>
            <a:r>
              <a:rPr lang="en-US" sz="1050" dirty="0" smtClean="0"/>
              <a:t> cluster</a:t>
            </a:r>
            <a:endParaRPr lang="en-US" sz="1400" dirty="0"/>
          </a:p>
        </p:txBody>
      </p:sp>
      <p:sp>
        <p:nvSpPr>
          <p:cNvPr id="18" name="17 Rectángulo"/>
          <p:cNvSpPr/>
          <p:nvPr/>
        </p:nvSpPr>
        <p:spPr>
          <a:xfrm>
            <a:off x="179512" y="4406400"/>
            <a:ext cx="4248472" cy="288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600" dirty="0" smtClean="0"/>
              <a:t>0         5         10       15         20      25       30        35      40       45       50        55       60       65       70       75       80       85       90      95      </a:t>
            </a:r>
          </a:p>
          <a:p>
            <a:pPr>
              <a:lnSpc>
                <a:spcPts val="1000"/>
              </a:lnSpc>
            </a:pPr>
            <a:r>
              <a:rPr lang="en-US" sz="1050" dirty="0" smtClean="0"/>
              <a:t>		Base Call %</a:t>
            </a:r>
            <a:endParaRPr lang="en-US" sz="1400" dirty="0"/>
          </a:p>
        </p:txBody>
      </p:sp>
      <p:sp>
        <p:nvSpPr>
          <p:cNvPr id="10" name="9 Rectángulo redondeado"/>
          <p:cNvSpPr/>
          <p:nvPr/>
        </p:nvSpPr>
        <p:spPr>
          <a:xfrm>
            <a:off x="827584" y="4797152"/>
            <a:ext cx="304800" cy="180020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FF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Rectángulo"/>
          <p:cNvSpPr/>
          <p:nvPr/>
        </p:nvSpPr>
        <p:spPr>
          <a:xfrm>
            <a:off x="4723200" y="4410000"/>
            <a:ext cx="4248472" cy="288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600" dirty="0" smtClean="0"/>
              <a:t>0         5        10       15       20       25     30        35      40       45      50       55       60       65       70       75       80       85       90      95      </a:t>
            </a:r>
          </a:p>
          <a:p>
            <a:pPr>
              <a:lnSpc>
                <a:spcPts val="1000"/>
              </a:lnSpc>
            </a:pPr>
            <a:r>
              <a:rPr lang="en-US" sz="1050" dirty="0" smtClean="0"/>
              <a:t>		Base Call %</a:t>
            </a:r>
            <a:endParaRPr lang="en-US" sz="140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5940152" y="4797152"/>
            <a:ext cx="304800" cy="180020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FF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 rot="16200000">
            <a:off x="-967916" y="5765068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contigs</a:t>
            </a:r>
          </a:p>
        </p:txBody>
      </p:sp>
      <p:sp>
        <p:nvSpPr>
          <p:cNvPr id="21" name="20 Rectángulo"/>
          <p:cNvSpPr/>
          <p:nvPr/>
        </p:nvSpPr>
        <p:spPr>
          <a:xfrm rot="16200000">
            <a:off x="3604084" y="5765068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contigs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1403648" y="6453336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reads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6380584" y="6453336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reads</a:t>
            </a:r>
          </a:p>
        </p:txBody>
      </p:sp>
      <p:sp>
        <p:nvSpPr>
          <p:cNvPr id="25" name="24 Rectángulo"/>
          <p:cNvSpPr/>
          <p:nvPr/>
        </p:nvSpPr>
        <p:spPr>
          <a:xfrm rot="16200000">
            <a:off x="-972000" y="3100772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occurrences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dirty="0">
                <a:solidFill>
                  <a:srgbClr val="FFFFFF"/>
                </a:solidFill>
                <a:latin typeface="Arial"/>
              </a:rPr>
              <a:t>Name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400" strike="noStrike" dirty="0">
                <a:solidFill>
                  <a:srgbClr val="FFFFFF"/>
                </a:solidFill>
                <a:latin typeface="Arial"/>
              </a:rPr>
              <a:t>Function</a:t>
            </a:r>
            <a:endParaRPr dirty="0"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PEDCA Conclusions</a:t>
            </a:r>
            <a:endParaRPr dirty="0"/>
          </a:p>
        </p:txBody>
      </p:sp>
      <p:sp>
        <p:nvSpPr>
          <p:cNvPr id="864" name="863 Rectángulo"/>
          <p:cNvSpPr/>
          <p:nvPr/>
        </p:nvSpPr>
        <p:spPr>
          <a:xfrm>
            <a:off x="539552" y="1052736"/>
            <a:ext cx="84249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FEATURES:</a:t>
            </a:r>
          </a:p>
          <a:p>
            <a:endParaRPr lang="en-US" sz="1400" dirty="0" smtClean="0"/>
          </a:p>
        </p:txBody>
      </p:sp>
      <p:sp>
        <p:nvSpPr>
          <p:cNvPr id="6" name="5 Rectángulo"/>
          <p:cNvSpPr/>
          <p:nvPr/>
        </p:nvSpPr>
        <p:spPr>
          <a:xfrm>
            <a:off x="539552" y="1772816"/>
            <a:ext cx="8172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 simplified fit of the read count distribution to find the cluster centers: exportable to different genetic profiles</a:t>
            </a:r>
          </a:p>
          <a:p>
            <a:endParaRPr lang="en-US" sz="1400" dirty="0" smtClean="0"/>
          </a:p>
        </p:txBody>
      </p:sp>
      <p:sp>
        <p:nvSpPr>
          <p:cNvPr id="7" name="6 Rectángulo"/>
          <p:cNvSpPr/>
          <p:nvPr/>
        </p:nvSpPr>
        <p:spPr>
          <a:xfrm>
            <a:off x="539552" y="2442374"/>
            <a:ext cx="8352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 sliding window to sample the coverage allows a better exploration of the genome</a:t>
            </a:r>
          </a:p>
        </p:txBody>
      </p:sp>
      <p:sp>
        <p:nvSpPr>
          <p:cNvPr id="8" name="7 Rectángulo"/>
          <p:cNvSpPr/>
          <p:nvPr/>
        </p:nvSpPr>
        <p:spPr>
          <a:xfrm>
            <a:off x="539552" y="299695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Reports ploidy estimation by fragments</a:t>
            </a:r>
          </a:p>
        </p:txBody>
      </p:sp>
      <p:sp>
        <p:nvSpPr>
          <p:cNvPr id="9" name="8 Rectángulo"/>
          <p:cNvSpPr/>
          <p:nvPr/>
        </p:nvSpPr>
        <p:spPr>
          <a:xfrm>
            <a:off x="539552" y="352249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A self-adjustable window length 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539552" y="4077072"/>
            <a:ext cx="6264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Automatically removes  coverage outliers when needed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39552" y="458112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An allele frequencies distribution plot to disambiguate ploidy estimations 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 l="37243" t="14720" r="36298" b="47130"/>
          <a:stretch>
            <a:fillRect/>
          </a:stretch>
        </p:blipFill>
        <p:spPr bwMode="auto">
          <a:xfrm>
            <a:off x="4442400" y="2858400"/>
            <a:ext cx="4342543" cy="35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5" cstate="print"/>
          <a:srcRect l="46777" t="15120" r="25346" b="57161"/>
          <a:stretch>
            <a:fillRect/>
          </a:stretch>
        </p:blipFill>
        <p:spPr bwMode="auto">
          <a:xfrm>
            <a:off x="4572000" y="3356992"/>
            <a:ext cx="424847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 descr="C:\Users\Mel\Documents\BIOINFORMATICS\DELFT_Research\Data\CBS_Novogene\PloEstNovogene_WindowTest\Ploidy_Estimation_Charts\Ploidy_Estimation_scaffold33_size147914_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1972" y="3356992"/>
            <a:ext cx="4754893" cy="2852936"/>
          </a:xfrm>
          <a:prstGeom prst="rect">
            <a:avLst/>
          </a:prstGeom>
          <a:noFill/>
        </p:spPr>
      </p:pic>
      <p:pic>
        <p:nvPicPr>
          <p:cNvPr id="132099" name="Picture 3" descr="C:\Users\Mel\Documents\BIOINFORMATICS\DELFT_Research\Data\CBS_Novogene\CBSBowtiePseudo\PedcaNovogene59bowtiePseudo750\Ploidy_Estimation_Charts\Ploidy_Estimation_scaffold49_size1686__2nd_Round_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9125" y="3356992"/>
            <a:ext cx="4714875" cy="2828925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16278" y="2852936"/>
            <a:ext cx="3348210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18 Imagen" descr="BaseCallHistogramCluster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53268" y="5013176"/>
            <a:ext cx="3074707" cy="18448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Simulated Data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077072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8024" y="4077072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Baseclear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S.pastorianus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CBS1483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3881586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861048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Novogene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S.pastorianus 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3881586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861048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pileEdgedpieces2.jpg"/>
          <p:cNvPicPr>
            <a:picLocks noChangeAspect="1"/>
          </p:cNvPicPr>
          <p:nvPr/>
        </p:nvPicPr>
        <p:blipFill>
          <a:blip r:embed="rId3" cstate="print"/>
          <a:srcRect t="44241" r="25189" b="13730"/>
          <a:stretch>
            <a:fillRect/>
          </a:stretch>
        </p:blipFill>
        <p:spPr>
          <a:xfrm>
            <a:off x="4860032" y="5445224"/>
            <a:ext cx="2736304" cy="1368152"/>
          </a:xfrm>
          <a:prstGeom prst="rect">
            <a:avLst/>
          </a:prstGeom>
        </p:spPr>
      </p:pic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Introduction</a:t>
              </a:r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: </a:t>
              </a:r>
              <a:r>
                <a:rPr lang="en-US" sz="2000" dirty="0" smtClean="0">
                  <a:solidFill>
                    <a:schemeClr val="bg1"/>
                  </a:solidFill>
                </a:rPr>
                <a:t>Solving complex  puzzles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1331640" y="1707521"/>
            <a:ext cx="4304755" cy="4049732"/>
            <a:chOff x="1331640" y="1707521"/>
            <a:chExt cx="4304755" cy="4049732"/>
          </a:xfrm>
        </p:grpSpPr>
        <p:pic>
          <p:nvPicPr>
            <p:cNvPr id="361" name="4 Imagen" descr="warhol-marilynCover.jpg"/>
            <p:cNvPicPr/>
            <p:nvPr/>
          </p:nvPicPr>
          <p:blipFill>
            <a:blip r:embed="rId4" cstate="print"/>
            <a:srcRect l="33365"/>
            <a:stretch>
              <a:fillRect/>
            </a:stretch>
          </p:blipFill>
          <p:spPr>
            <a:xfrm>
              <a:off x="1331640" y="1707521"/>
              <a:ext cx="4017480" cy="4025735"/>
            </a:xfrm>
            <a:prstGeom prst="rect">
              <a:avLst/>
            </a:prstGeom>
          </p:spPr>
        </p:pic>
        <p:pic>
          <p:nvPicPr>
            <p:cNvPr id="364" name="66 Imagen" descr="puzzleEye.jp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rot="20860950">
              <a:off x="5220284" y="5378265"/>
              <a:ext cx="416111" cy="378988"/>
            </a:xfrm>
            <a:prstGeom prst="rect">
              <a:avLst/>
            </a:prstGeom>
          </p:spPr>
        </p:pic>
      </p:grpSp>
      <p:grpSp>
        <p:nvGrpSpPr>
          <p:cNvPr id="13" name="12 Grupo"/>
          <p:cNvGrpSpPr/>
          <p:nvPr/>
        </p:nvGrpSpPr>
        <p:grpSpPr>
          <a:xfrm>
            <a:off x="5220072" y="1700808"/>
            <a:ext cx="2160240" cy="2016224"/>
            <a:chOff x="5220072" y="1700808"/>
            <a:chExt cx="2160240" cy="2016224"/>
          </a:xfrm>
        </p:grpSpPr>
        <p:sp>
          <p:nvSpPr>
            <p:cNvPr id="10" name="9 Rectángulo"/>
            <p:cNvSpPr/>
            <p:nvPr/>
          </p:nvSpPr>
          <p:spPr>
            <a:xfrm>
              <a:off x="5364088" y="1700808"/>
              <a:ext cx="2016224" cy="201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5220072" y="1988840"/>
              <a:ext cx="21602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 smtClean="0">
                  <a:latin typeface="Century" pitchFamily="18" charset="0"/>
                </a:rPr>
                <a:t>…?</a:t>
              </a:r>
              <a:endParaRPr lang="en-US" sz="9600" dirty="0">
                <a:latin typeface="Century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 Novogene 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Baseclear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786" y="3089498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3089498"/>
            <a:ext cx="4286250" cy="257175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95536" y="1988840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mutation in Chromosome  X</a:t>
            </a:r>
          </a:p>
          <a:p>
            <a:r>
              <a:rPr lang="en-US" sz="1600" dirty="0" smtClean="0"/>
              <a:t>(652 Kbp) </a:t>
            </a:r>
            <a:endParaRPr lang="en-US" sz="1600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5" cstate="print"/>
          <a:srcRect r="64545"/>
          <a:stretch>
            <a:fillRect/>
          </a:stretch>
        </p:blipFill>
        <p:spPr bwMode="auto">
          <a:xfrm>
            <a:off x="3820591" y="1556792"/>
            <a:ext cx="223224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1907704" y="273040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Baseclear</a:t>
            </a:r>
            <a:endParaRPr lang="en-US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228184" y="27089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Novogene</a:t>
            </a:r>
            <a:endParaRPr lang="en-US" sz="16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 l="64048"/>
          <a:stretch>
            <a:fillRect/>
          </a:stretch>
        </p:blipFill>
        <p:spPr bwMode="auto">
          <a:xfrm>
            <a:off x="6052839" y="1556792"/>
            <a:ext cx="226357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611560" y="5877272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How fast can an organism mutate?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 PEDCA 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Magnolya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67544" y="1074222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 structural variations detected</a:t>
            </a:r>
            <a:endParaRPr lang="en-US" sz="16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800200" y="136225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PEDCA</a:t>
            </a:r>
            <a:endParaRPr lang="en-US" sz="1600" b="1" u="sng" dirty="0"/>
          </a:p>
        </p:txBody>
      </p:sp>
      <p:sp>
        <p:nvSpPr>
          <p:cNvPr id="142341" name="AutoShape 5" descr="Displaying image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3" name="AutoShape 7" descr="Displaying image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2344" name="Picture 8" descr="C:\Users\Mel\Downloads\image00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1520" y="1676772"/>
            <a:ext cx="4000500" cy="2400300"/>
          </a:xfrm>
          <a:prstGeom prst="rect">
            <a:avLst/>
          </a:prstGeom>
          <a:noFill/>
        </p:spPr>
      </p:pic>
      <p:pic>
        <p:nvPicPr>
          <p:cNvPr id="14234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8512" y="2708920"/>
            <a:ext cx="43529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CuadroTexto"/>
          <p:cNvSpPr txBox="1"/>
          <p:nvPr/>
        </p:nvSpPr>
        <p:spPr>
          <a:xfrm>
            <a:off x="4680520" y="1340768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Magnolya (M. van den </a:t>
            </a:r>
            <a:r>
              <a:rPr lang="en-US" sz="1600" b="1" u="sng" dirty="0" err="1" smtClean="0"/>
              <a:t>Broek</a:t>
            </a:r>
            <a:r>
              <a:rPr lang="en-US" sz="1600" b="1" u="sng" dirty="0" smtClean="0"/>
              <a:t>, et al. 2015)</a:t>
            </a:r>
            <a:endParaRPr lang="en-US" sz="1600" b="1" u="sng" dirty="0"/>
          </a:p>
        </p:txBody>
      </p:sp>
      <p:pic>
        <p:nvPicPr>
          <p:cNvPr id="20" name="Picture 8" descr="C:\Users\Mel\Downloads\image002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11460" y="4293096"/>
            <a:ext cx="4000500" cy="2400300"/>
          </a:xfrm>
          <a:prstGeom prst="rect">
            <a:avLst/>
          </a:prstGeom>
          <a:noFill/>
        </p:spPr>
      </p:pic>
      <p:pic>
        <p:nvPicPr>
          <p:cNvPr id="14234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4869160"/>
            <a:ext cx="34480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3059832" y="1598603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255Kbp</a:t>
            </a:r>
            <a:endParaRPr lang="en-US" sz="10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131840" y="4262899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150Kbp</a:t>
            </a:r>
            <a:endParaRPr 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cruzi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4097610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555776" y="17008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TcII</a:t>
            </a:r>
            <a:r>
              <a:rPr lang="en-US" dirty="0" smtClean="0"/>
              <a:t> </a:t>
            </a:r>
            <a:r>
              <a:rPr lang="en-US" dirty="0" err="1" smtClean="0"/>
              <a:t>Esmeraldo</a:t>
            </a:r>
            <a:r>
              <a:rPr lang="en-US" dirty="0" smtClean="0"/>
              <a:t>-like</a:t>
            </a:r>
            <a:endParaRPr lang="en-US" dirty="0"/>
          </a:p>
        </p:txBody>
      </p:sp>
      <p:sp>
        <p:nvSpPr>
          <p:cNvPr id="10" name="9 CuadroTexto"/>
          <p:cNvSpPr txBox="1"/>
          <p:nvPr/>
        </p:nvSpPr>
        <p:spPr>
          <a:xfrm>
            <a:off x="5148064" y="436510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TcVI</a:t>
            </a:r>
            <a:r>
              <a:rPr lang="en-US" dirty="0" smtClean="0"/>
              <a:t> Hybrid </a:t>
            </a:r>
            <a:r>
              <a:rPr lang="en-US" dirty="0" err="1" smtClean="0"/>
              <a:t>PacBio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660232" y="1628800"/>
            <a:ext cx="24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TcIII</a:t>
            </a:r>
            <a:r>
              <a:rPr lang="en-US" dirty="0" smtClean="0"/>
              <a:t> Non </a:t>
            </a:r>
            <a:r>
              <a:rPr lang="en-US" dirty="0" err="1" smtClean="0"/>
              <a:t>Esmeraldo</a:t>
            </a:r>
            <a:r>
              <a:rPr lang="en-US" dirty="0" smtClean="0"/>
              <a:t>-like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cruzi VI (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PacBio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reads only)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818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95359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785" y="1381844"/>
            <a:ext cx="4286250" cy="2571750"/>
          </a:xfrm>
          <a:prstGeom prst="rect">
            <a:avLst/>
          </a:prstGeom>
        </p:spPr>
      </p:pic>
      <p:pic>
        <p:nvPicPr>
          <p:cNvPr id="12" name="11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238" y="3953594"/>
            <a:ext cx="4286250" cy="2571750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1331640" y="980728"/>
            <a:ext cx="589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Highly repetitive genome. Long estimations for 30/50 contigs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cruzi VI (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PacBio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reads only)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818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95359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785" y="1381844"/>
            <a:ext cx="4286250" cy="2571750"/>
          </a:xfrm>
          <a:prstGeom prst="rect">
            <a:avLst/>
          </a:prstGeom>
        </p:spPr>
      </p:pic>
      <p:pic>
        <p:nvPicPr>
          <p:cNvPr id="12" name="11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238" y="3953594"/>
            <a:ext cx="4286250" cy="2571750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1331640" y="980728"/>
            <a:ext cx="660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Highly repetitive genome. Partial draft estimations for 19/50 contigs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PEDCA Tutorial available online</a:t>
            </a:r>
            <a:endParaRPr sz="2000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455627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706" y="1268760"/>
            <a:ext cx="4181294" cy="493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412776"/>
            <a:ext cx="4680520" cy="511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7" name="Picture 5"/>
          <p:cNvPicPr>
            <a:picLocks noChangeAspect="1" noChangeArrowheads="1"/>
          </p:cNvPicPr>
          <p:nvPr/>
        </p:nvPicPr>
        <p:blipFill>
          <a:blip r:embed="rId6" cstate="print"/>
          <a:srcRect r="2857"/>
          <a:stretch>
            <a:fillRect/>
          </a:stretch>
        </p:blipFill>
        <p:spPr bwMode="auto">
          <a:xfrm>
            <a:off x="35496" y="1196752"/>
            <a:ext cx="4896544" cy="542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1340768"/>
            <a:ext cx="4063179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6" name="5 Rectángulo"/>
          <p:cNvSpPr/>
          <p:nvPr/>
        </p:nvSpPr>
        <p:spPr>
          <a:xfrm>
            <a:off x="1263824" y="1828800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…Build a draft reference genome</a:t>
            </a:r>
            <a:endParaRPr lang="en-US" sz="1600" dirty="0"/>
          </a:p>
        </p:txBody>
      </p:sp>
      <p:sp>
        <p:nvSpPr>
          <p:cNvPr id="8" name="7 Rectángulo"/>
          <p:cNvSpPr/>
          <p:nvPr/>
        </p:nvSpPr>
        <p:spPr>
          <a:xfrm>
            <a:off x="1115616" y="1066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From an input library of reads…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263824" y="2557046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…Infer Chromosomal Copy Number Variation</a:t>
            </a:r>
            <a:endParaRPr lang="en-US" sz="1600" dirty="0"/>
          </a:p>
        </p:txBody>
      </p:sp>
      <p:sp>
        <p:nvSpPr>
          <p:cNvPr id="13" name="12 Rectángulo"/>
          <p:cNvSpPr/>
          <p:nvPr/>
        </p:nvSpPr>
        <p:spPr>
          <a:xfrm>
            <a:off x="1263824" y="3928646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…Identify Variations </a:t>
            </a:r>
            <a:endParaRPr lang="en-US" sz="1600" dirty="0"/>
          </a:p>
        </p:txBody>
      </p:sp>
      <p:grpSp>
        <p:nvGrpSpPr>
          <p:cNvPr id="3" name="85 Grupo"/>
          <p:cNvGrpSpPr/>
          <p:nvPr/>
        </p:nvGrpSpPr>
        <p:grpSpPr>
          <a:xfrm>
            <a:off x="1949624" y="3124200"/>
            <a:ext cx="5410200" cy="582209"/>
            <a:chOff x="3276600" y="3962400"/>
            <a:chExt cx="5410200" cy="582209"/>
          </a:xfrm>
        </p:grpSpPr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3276600" y="41148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5943600" y="4294591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3276600" y="39624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4724400" y="4126747"/>
              <a:ext cx="11430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4724400" y="3966771"/>
              <a:ext cx="11430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7"/>
            <p:cNvSpPr>
              <a:spLocks noChangeArrowheads="1"/>
            </p:cNvSpPr>
            <p:nvPr/>
          </p:nvSpPr>
          <p:spPr bwMode="auto">
            <a:xfrm>
              <a:off x="3276600" y="42672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7"/>
            <p:cNvSpPr>
              <a:spLocks noChangeArrowheads="1"/>
            </p:cNvSpPr>
            <p:nvPr/>
          </p:nvSpPr>
          <p:spPr bwMode="auto">
            <a:xfrm>
              <a:off x="3276600" y="44196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7"/>
            <p:cNvSpPr>
              <a:spLocks noChangeArrowheads="1"/>
            </p:cNvSpPr>
            <p:nvPr/>
          </p:nvSpPr>
          <p:spPr bwMode="auto">
            <a:xfrm>
              <a:off x="6858000" y="39624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858000" y="41148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5943600" y="4142191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5943600" y="3962400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3" name="422 Rectángulo"/>
          <p:cNvSpPr/>
          <p:nvPr/>
        </p:nvSpPr>
        <p:spPr>
          <a:xfrm>
            <a:off x="1187624" y="5175237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…Identify correct phasing</a:t>
            </a:r>
            <a:endParaRPr lang="en-US" sz="1600" dirty="0"/>
          </a:p>
        </p:txBody>
      </p:sp>
      <p:grpSp>
        <p:nvGrpSpPr>
          <p:cNvPr id="166" name="423 Grupo"/>
          <p:cNvGrpSpPr/>
          <p:nvPr/>
        </p:nvGrpSpPr>
        <p:grpSpPr>
          <a:xfrm>
            <a:off x="1949624" y="5742391"/>
            <a:ext cx="5410200" cy="582209"/>
            <a:chOff x="3276600" y="5334000"/>
            <a:chExt cx="5410200" cy="582209"/>
          </a:xfrm>
        </p:grpSpPr>
        <p:sp>
          <p:nvSpPr>
            <p:cNvPr id="425" name="Rectangle 27"/>
            <p:cNvSpPr>
              <a:spLocks noChangeArrowheads="1"/>
            </p:cNvSpPr>
            <p:nvPr/>
          </p:nvSpPr>
          <p:spPr bwMode="auto">
            <a:xfrm>
              <a:off x="3276600" y="54864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3" name="Group 23"/>
            <p:cNvGrpSpPr>
              <a:grpSpLocks/>
            </p:cNvGrpSpPr>
            <p:nvPr/>
          </p:nvGrpSpPr>
          <p:grpSpPr bwMode="auto">
            <a:xfrm>
              <a:off x="5943600" y="5334000"/>
              <a:ext cx="838200" cy="457200"/>
              <a:chOff x="7181" y="5756"/>
              <a:chExt cx="3496" cy="523"/>
            </a:xfrm>
          </p:grpSpPr>
          <p:grpSp>
            <p:nvGrpSpPr>
              <p:cNvPr id="174" name="Group 24"/>
              <p:cNvGrpSpPr>
                <a:grpSpLocks/>
              </p:cNvGrpSpPr>
              <p:nvPr/>
            </p:nvGrpSpPr>
            <p:grpSpPr bwMode="auto">
              <a:xfrm>
                <a:off x="9433" y="6136"/>
                <a:ext cx="1244" cy="143"/>
                <a:chOff x="4700" y="5474"/>
                <a:chExt cx="1244" cy="143"/>
              </a:xfrm>
            </p:grpSpPr>
            <p:sp>
              <p:nvSpPr>
                <p:cNvPr id="453" name="Rectangle 25"/>
                <p:cNvSpPr>
                  <a:spLocks noChangeArrowheads="1"/>
                </p:cNvSpPr>
                <p:nvPr/>
              </p:nvSpPr>
              <p:spPr bwMode="auto">
                <a:xfrm>
                  <a:off x="4700" y="5474"/>
                  <a:ext cx="1244" cy="143"/>
                </a:xfrm>
                <a:prstGeom prst="rect">
                  <a:avLst/>
                </a:prstGeom>
                <a:solidFill>
                  <a:srgbClr val="007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Rectangle 26"/>
                <p:cNvSpPr>
                  <a:spLocks noChangeArrowheads="1"/>
                </p:cNvSpPr>
                <p:nvPr/>
              </p:nvSpPr>
              <p:spPr bwMode="auto">
                <a:xfrm>
                  <a:off x="5118" y="5482"/>
                  <a:ext cx="474" cy="135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8" name="Rectangle 27"/>
              <p:cNvSpPr>
                <a:spLocks noChangeArrowheads="1"/>
              </p:cNvSpPr>
              <p:nvPr/>
            </p:nvSpPr>
            <p:spPr bwMode="auto">
              <a:xfrm>
                <a:off x="7181" y="6136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28"/>
              <p:cNvSpPr>
                <a:spLocks noChangeArrowheads="1"/>
              </p:cNvSpPr>
              <p:nvPr/>
            </p:nvSpPr>
            <p:spPr bwMode="auto">
              <a:xfrm>
                <a:off x="7181" y="5944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29"/>
              <p:cNvSpPr>
                <a:spLocks noChangeArrowheads="1"/>
              </p:cNvSpPr>
              <p:nvPr/>
            </p:nvSpPr>
            <p:spPr bwMode="auto">
              <a:xfrm>
                <a:off x="7181" y="5761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0"/>
              <p:cNvSpPr>
                <a:spLocks noChangeArrowheads="1"/>
              </p:cNvSpPr>
              <p:nvPr/>
            </p:nvSpPr>
            <p:spPr bwMode="auto">
              <a:xfrm>
                <a:off x="9433" y="5756"/>
                <a:ext cx="1244" cy="143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1"/>
              <p:cNvSpPr>
                <a:spLocks noChangeArrowheads="1"/>
              </p:cNvSpPr>
              <p:nvPr/>
            </p:nvSpPr>
            <p:spPr bwMode="auto">
              <a:xfrm>
                <a:off x="9433" y="5944"/>
                <a:ext cx="1244" cy="143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7" name="Rectangle 30"/>
            <p:cNvSpPr>
              <a:spLocks noChangeArrowheads="1"/>
            </p:cNvSpPr>
            <p:nvPr/>
          </p:nvSpPr>
          <p:spPr bwMode="auto">
            <a:xfrm>
              <a:off x="5569139" y="5334000"/>
              <a:ext cx="2982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27"/>
            <p:cNvSpPr>
              <a:spLocks noChangeArrowheads="1"/>
            </p:cNvSpPr>
            <p:nvPr/>
          </p:nvSpPr>
          <p:spPr bwMode="auto">
            <a:xfrm>
              <a:off x="3276600" y="5334000"/>
              <a:ext cx="1371600" cy="1250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28"/>
            <p:cNvSpPr>
              <a:spLocks noChangeArrowheads="1"/>
            </p:cNvSpPr>
            <p:nvPr/>
          </p:nvSpPr>
          <p:spPr bwMode="auto">
            <a:xfrm>
              <a:off x="4724400" y="5498347"/>
              <a:ext cx="842821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29"/>
            <p:cNvSpPr>
              <a:spLocks noChangeArrowheads="1"/>
            </p:cNvSpPr>
            <p:nvPr/>
          </p:nvSpPr>
          <p:spPr bwMode="auto">
            <a:xfrm>
              <a:off x="4724400" y="5338371"/>
              <a:ext cx="842821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1"/>
            <p:cNvSpPr>
              <a:spLocks noChangeArrowheads="1"/>
            </p:cNvSpPr>
            <p:nvPr/>
          </p:nvSpPr>
          <p:spPr bwMode="auto">
            <a:xfrm>
              <a:off x="5569139" y="5498347"/>
              <a:ext cx="2982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26"/>
            <p:cNvSpPr>
              <a:spLocks noChangeArrowheads="1"/>
            </p:cNvSpPr>
            <p:nvPr/>
          </p:nvSpPr>
          <p:spPr bwMode="auto">
            <a:xfrm>
              <a:off x="5638800" y="5334000"/>
              <a:ext cx="1524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26"/>
            <p:cNvSpPr>
              <a:spLocks noChangeArrowheads="1"/>
            </p:cNvSpPr>
            <p:nvPr/>
          </p:nvSpPr>
          <p:spPr bwMode="auto">
            <a:xfrm flipH="1">
              <a:off x="4572000" y="54864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26"/>
            <p:cNvSpPr>
              <a:spLocks noChangeArrowheads="1"/>
            </p:cNvSpPr>
            <p:nvPr/>
          </p:nvSpPr>
          <p:spPr bwMode="auto">
            <a:xfrm flipH="1">
              <a:off x="4572000" y="53340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27"/>
            <p:cNvSpPr>
              <a:spLocks noChangeArrowheads="1"/>
            </p:cNvSpPr>
            <p:nvPr/>
          </p:nvSpPr>
          <p:spPr bwMode="auto">
            <a:xfrm>
              <a:off x="3276600" y="56388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27"/>
            <p:cNvSpPr>
              <a:spLocks noChangeArrowheads="1"/>
            </p:cNvSpPr>
            <p:nvPr/>
          </p:nvSpPr>
          <p:spPr bwMode="auto">
            <a:xfrm>
              <a:off x="3276600" y="57912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26"/>
            <p:cNvSpPr>
              <a:spLocks noChangeArrowheads="1"/>
            </p:cNvSpPr>
            <p:nvPr/>
          </p:nvSpPr>
          <p:spPr bwMode="auto">
            <a:xfrm flipH="1">
              <a:off x="4572000" y="5791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25"/>
            <p:cNvSpPr>
              <a:spLocks noChangeArrowheads="1"/>
            </p:cNvSpPr>
            <p:nvPr/>
          </p:nvSpPr>
          <p:spPr bwMode="auto">
            <a:xfrm>
              <a:off x="3429000" y="53340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25"/>
            <p:cNvSpPr>
              <a:spLocks noChangeArrowheads="1"/>
            </p:cNvSpPr>
            <p:nvPr/>
          </p:nvSpPr>
          <p:spPr bwMode="auto">
            <a:xfrm>
              <a:off x="3429000" y="54864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25"/>
            <p:cNvSpPr>
              <a:spLocks noChangeArrowheads="1"/>
            </p:cNvSpPr>
            <p:nvPr/>
          </p:nvSpPr>
          <p:spPr bwMode="auto">
            <a:xfrm>
              <a:off x="3429000" y="56388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27"/>
            <p:cNvSpPr>
              <a:spLocks noChangeArrowheads="1"/>
            </p:cNvSpPr>
            <p:nvPr/>
          </p:nvSpPr>
          <p:spPr bwMode="auto">
            <a:xfrm>
              <a:off x="6858000" y="53340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27"/>
            <p:cNvSpPr>
              <a:spLocks noChangeArrowheads="1"/>
            </p:cNvSpPr>
            <p:nvPr/>
          </p:nvSpPr>
          <p:spPr bwMode="auto">
            <a:xfrm>
              <a:off x="6858000" y="54864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26"/>
            <p:cNvSpPr>
              <a:spLocks noChangeArrowheads="1"/>
            </p:cNvSpPr>
            <p:nvPr/>
          </p:nvSpPr>
          <p:spPr bwMode="auto">
            <a:xfrm>
              <a:off x="8305800" y="5334000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26"/>
            <p:cNvSpPr>
              <a:spLocks noChangeArrowheads="1"/>
            </p:cNvSpPr>
            <p:nvPr/>
          </p:nvSpPr>
          <p:spPr bwMode="auto">
            <a:xfrm>
              <a:off x="8305800" y="5486400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31"/>
            <p:cNvSpPr>
              <a:spLocks noChangeArrowheads="1"/>
            </p:cNvSpPr>
            <p:nvPr/>
          </p:nvSpPr>
          <p:spPr bwMode="auto">
            <a:xfrm>
              <a:off x="8001000" y="5334000"/>
              <a:ext cx="1458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26"/>
            <p:cNvSpPr>
              <a:spLocks noChangeArrowheads="1"/>
            </p:cNvSpPr>
            <p:nvPr/>
          </p:nvSpPr>
          <p:spPr bwMode="auto">
            <a:xfrm flipH="1">
              <a:off x="7315200" y="54864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1" name="860 Grupo"/>
          <p:cNvGrpSpPr/>
          <p:nvPr/>
        </p:nvGrpSpPr>
        <p:grpSpPr>
          <a:xfrm>
            <a:off x="1949624" y="4437112"/>
            <a:ext cx="5410200" cy="582209"/>
            <a:chOff x="2895600" y="4446991"/>
            <a:chExt cx="5410200" cy="582209"/>
          </a:xfrm>
        </p:grpSpPr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2895600" y="45993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9" name="Group 23"/>
            <p:cNvGrpSpPr>
              <a:grpSpLocks/>
            </p:cNvGrpSpPr>
            <p:nvPr/>
          </p:nvGrpSpPr>
          <p:grpSpPr bwMode="auto">
            <a:xfrm>
              <a:off x="5562602" y="4451373"/>
              <a:ext cx="838920" cy="452830"/>
              <a:chOff x="7181" y="5761"/>
              <a:chExt cx="3499" cy="518"/>
            </a:xfrm>
          </p:grpSpPr>
          <p:sp>
            <p:nvSpPr>
              <p:cNvPr id="57" name="Rectangle 27"/>
              <p:cNvSpPr>
                <a:spLocks noChangeArrowheads="1"/>
              </p:cNvSpPr>
              <p:nvPr/>
            </p:nvSpPr>
            <p:spPr bwMode="auto">
              <a:xfrm>
                <a:off x="7181" y="6136"/>
                <a:ext cx="3498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8"/>
              <p:cNvSpPr>
                <a:spLocks noChangeArrowheads="1"/>
              </p:cNvSpPr>
              <p:nvPr/>
            </p:nvSpPr>
            <p:spPr bwMode="auto">
              <a:xfrm>
                <a:off x="7181" y="5944"/>
                <a:ext cx="3498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9"/>
              <p:cNvSpPr>
                <a:spLocks noChangeArrowheads="1"/>
              </p:cNvSpPr>
              <p:nvPr/>
            </p:nvSpPr>
            <p:spPr bwMode="auto">
              <a:xfrm>
                <a:off x="7181" y="5761"/>
                <a:ext cx="3499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" name="Rectangle 27"/>
            <p:cNvSpPr>
              <a:spLocks noChangeArrowheads="1"/>
            </p:cNvSpPr>
            <p:nvPr/>
          </p:nvSpPr>
          <p:spPr bwMode="auto">
            <a:xfrm>
              <a:off x="2895600" y="44469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8"/>
            <p:cNvSpPr>
              <a:spLocks noChangeArrowheads="1"/>
            </p:cNvSpPr>
            <p:nvPr/>
          </p:nvSpPr>
          <p:spPr bwMode="auto">
            <a:xfrm>
              <a:off x="4343400" y="4611338"/>
              <a:ext cx="1164704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9"/>
            <p:cNvSpPr>
              <a:spLocks noChangeArrowheads="1"/>
            </p:cNvSpPr>
            <p:nvPr/>
          </p:nvSpPr>
          <p:spPr bwMode="auto">
            <a:xfrm>
              <a:off x="4343400" y="4451362"/>
              <a:ext cx="1164704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2895600" y="47517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2895600" y="49041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6477000" y="4446991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7"/>
            <p:cNvSpPr>
              <a:spLocks noChangeArrowheads="1"/>
            </p:cNvSpPr>
            <p:nvPr/>
          </p:nvSpPr>
          <p:spPr bwMode="auto">
            <a:xfrm>
              <a:off x="6477000" y="4599391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861 Grupo"/>
          <p:cNvGrpSpPr/>
          <p:nvPr/>
        </p:nvGrpSpPr>
        <p:grpSpPr>
          <a:xfrm>
            <a:off x="2102024" y="4221088"/>
            <a:ext cx="5181600" cy="187921"/>
            <a:chOff x="3048000" y="4221088"/>
            <a:chExt cx="5181600" cy="187921"/>
          </a:xfrm>
        </p:grpSpPr>
        <p:grpSp>
          <p:nvGrpSpPr>
            <p:cNvPr id="860" name="859 Grupo"/>
            <p:cNvGrpSpPr/>
            <p:nvPr/>
          </p:nvGrpSpPr>
          <p:grpSpPr>
            <a:xfrm>
              <a:off x="5148064" y="4284000"/>
              <a:ext cx="298261" cy="125009"/>
              <a:chOff x="5148064" y="4284000"/>
              <a:chExt cx="298261" cy="125009"/>
            </a:xfrm>
          </p:grpSpPr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5148064" y="4284000"/>
                <a:ext cx="298261" cy="12500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5257800" y="4284000"/>
                <a:ext cx="152400" cy="118015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 flipH="1">
              <a:off x="4191000" y="4267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3048000" y="42672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924800" y="4221088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7620000" y="4267200"/>
              <a:ext cx="1458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 flipH="1">
              <a:off x="6934200" y="4267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26"/>
            <p:cNvSpPr>
              <a:spLocks noChangeArrowheads="1"/>
            </p:cNvSpPr>
            <p:nvPr/>
          </p:nvSpPr>
          <p:spPr bwMode="auto">
            <a:xfrm>
              <a:off x="6210954" y="4251176"/>
              <a:ext cx="113646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858 Grupo"/>
          <p:cNvGrpSpPr/>
          <p:nvPr/>
        </p:nvGrpSpPr>
        <p:grpSpPr>
          <a:xfrm>
            <a:off x="2025824" y="4170784"/>
            <a:ext cx="5272608" cy="914400"/>
            <a:chOff x="2971800" y="4221088"/>
            <a:chExt cx="5272608" cy="914400"/>
          </a:xfrm>
        </p:grpSpPr>
        <p:grpSp>
          <p:nvGrpSpPr>
            <p:cNvPr id="857" name="856 Grupo"/>
            <p:cNvGrpSpPr/>
            <p:nvPr/>
          </p:nvGrpSpPr>
          <p:grpSpPr>
            <a:xfrm>
              <a:off x="2971800" y="4221088"/>
              <a:ext cx="4876800" cy="914400"/>
              <a:chOff x="2971800" y="4221088"/>
              <a:chExt cx="4876800" cy="914400"/>
            </a:xfrm>
          </p:grpSpPr>
          <p:sp>
            <p:nvSpPr>
              <p:cNvPr id="489" name="488 Rectángulo redondeado"/>
              <p:cNvSpPr/>
              <p:nvPr/>
            </p:nvSpPr>
            <p:spPr>
              <a:xfrm>
                <a:off x="29718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489 Rectángulo redondeado"/>
              <p:cNvSpPr/>
              <p:nvPr/>
            </p:nvSpPr>
            <p:spPr>
              <a:xfrm>
                <a:off x="40386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490 Rectángulo redondeado"/>
              <p:cNvSpPr/>
              <p:nvPr/>
            </p:nvSpPr>
            <p:spPr>
              <a:xfrm>
                <a:off x="51816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491 Rectángulo redondeado"/>
              <p:cNvSpPr/>
              <p:nvPr/>
            </p:nvSpPr>
            <p:spPr>
              <a:xfrm>
                <a:off x="60960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492 Rectángulo redondeado"/>
              <p:cNvSpPr/>
              <p:nvPr/>
            </p:nvSpPr>
            <p:spPr>
              <a:xfrm>
                <a:off x="6858000" y="4221088"/>
                <a:ext cx="2286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493 Rectángulo redondeado"/>
              <p:cNvSpPr/>
              <p:nvPr/>
            </p:nvSpPr>
            <p:spPr>
              <a:xfrm>
                <a:off x="75438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8" name="857 Rectángulo redondeado"/>
            <p:cNvSpPr/>
            <p:nvPr/>
          </p:nvSpPr>
          <p:spPr>
            <a:xfrm>
              <a:off x="7939608" y="4221088"/>
              <a:ext cx="304800" cy="914400"/>
            </a:xfrm>
            <a:prstGeom prst="roundRect">
              <a:avLst/>
            </a:prstGeom>
            <a:solidFill>
              <a:srgbClr val="FF3300">
                <a:alpha val="4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6" name="865 Grupo"/>
          <p:cNvGrpSpPr/>
          <p:nvPr/>
        </p:nvGrpSpPr>
        <p:grpSpPr>
          <a:xfrm>
            <a:off x="1949624" y="2132856"/>
            <a:ext cx="5410200" cy="504056"/>
            <a:chOff x="2895600" y="2132856"/>
            <a:chExt cx="5410200" cy="504056"/>
          </a:xfrm>
        </p:grpSpPr>
        <p:grpSp>
          <p:nvGrpSpPr>
            <p:cNvPr id="2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15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3" name="862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863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864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phas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3"/>
          <p:cNvSpPr/>
          <p:nvPr/>
        </p:nvSpPr>
        <p:spPr>
          <a:xfrm>
            <a:off x="1600200" y="1524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Measuring</a:t>
            </a:r>
            <a:r>
              <a:rPr lang="fr-BE" sz="2400" dirty="0" smtClean="0">
                <a:solidFill>
                  <a:schemeClr val="bg1"/>
                </a:solidFill>
                <a:latin typeface="+mj-lt"/>
              </a:rPr>
              <a:t> variation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9" name="Rectangle 3"/>
          <p:cNvSpPr>
            <a:spLocks noChangeArrowheads="1"/>
          </p:cNvSpPr>
          <p:nvPr/>
        </p:nvSpPr>
        <p:spPr bwMode="auto">
          <a:xfrm>
            <a:off x="1331640" y="1268760"/>
            <a:ext cx="7056784" cy="14401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2" name="651 Rectángulo"/>
          <p:cNvSpPr/>
          <p:nvPr/>
        </p:nvSpPr>
        <p:spPr>
          <a:xfrm>
            <a:off x="323528" y="2492896"/>
            <a:ext cx="1008112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#.vcf</a:t>
            </a: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527" name="68 Grupo"/>
          <p:cNvGrpSpPr/>
          <p:nvPr/>
        </p:nvGrpSpPr>
        <p:grpSpPr>
          <a:xfrm>
            <a:off x="1989770" y="3094856"/>
            <a:ext cx="3302312" cy="838200"/>
            <a:chOff x="2848765" y="2209800"/>
            <a:chExt cx="2101813" cy="3124200"/>
          </a:xfrm>
        </p:grpSpPr>
        <p:sp>
          <p:nvSpPr>
            <p:cNvPr id="655" name="654 Rectángulo"/>
            <p:cNvSpPr/>
            <p:nvPr/>
          </p:nvSpPr>
          <p:spPr>
            <a:xfrm>
              <a:off x="2848765" y="2209800"/>
              <a:ext cx="543567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655 Rectángulo"/>
            <p:cNvSpPr/>
            <p:nvPr/>
          </p:nvSpPr>
          <p:spPr>
            <a:xfrm>
              <a:off x="3438163" y="2209800"/>
              <a:ext cx="412476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656 Rectángulo"/>
            <p:cNvSpPr/>
            <p:nvPr/>
          </p:nvSpPr>
          <p:spPr>
            <a:xfrm>
              <a:off x="4446440" y="2209800"/>
              <a:ext cx="504138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8" name="657 Rectángulo"/>
          <p:cNvSpPr/>
          <p:nvPr/>
        </p:nvSpPr>
        <p:spPr>
          <a:xfrm>
            <a:off x="323528" y="1196752"/>
            <a:ext cx="1022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Reference</a:t>
            </a:r>
            <a:endParaRPr lang="en-US" sz="1600" i="1" dirty="0"/>
          </a:p>
        </p:txBody>
      </p:sp>
      <p:sp>
        <p:nvSpPr>
          <p:cNvPr id="659" name="658 Rectángulo"/>
          <p:cNvSpPr/>
          <p:nvPr/>
        </p:nvSpPr>
        <p:spPr>
          <a:xfrm>
            <a:off x="467544" y="1700808"/>
            <a:ext cx="681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Reads</a:t>
            </a:r>
            <a:endParaRPr lang="en-US" sz="1600" i="1" dirty="0"/>
          </a:p>
        </p:txBody>
      </p:sp>
      <p:sp>
        <p:nvSpPr>
          <p:cNvPr id="662" name="661 Rectángulo"/>
          <p:cNvSpPr/>
          <p:nvPr/>
        </p:nvSpPr>
        <p:spPr>
          <a:xfrm>
            <a:off x="323528" y="3284984"/>
            <a:ext cx="1014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Variations</a:t>
            </a:r>
          </a:p>
        </p:txBody>
      </p:sp>
      <p:grpSp>
        <p:nvGrpSpPr>
          <p:cNvPr id="592" name="413 Grupo"/>
          <p:cNvGrpSpPr/>
          <p:nvPr/>
        </p:nvGrpSpPr>
        <p:grpSpPr>
          <a:xfrm>
            <a:off x="1331640" y="4145057"/>
            <a:ext cx="7344816" cy="508079"/>
            <a:chOff x="2667000" y="5638800"/>
            <a:chExt cx="914400" cy="457200"/>
          </a:xfrm>
        </p:grpSpPr>
        <p:sp>
          <p:nvSpPr>
            <p:cNvPr id="1478" name="Rectangle 3"/>
            <p:cNvSpPr>
              <a:spLocks noChangeArrowheads="1"/>
            </p:cNvSpPr>
            <p:nvPr/>
          </p:nvSpPr>
          <p:spPr bwMode="auto">
            <a:xfrm>
              <a:off x="2667000" y="5638800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9" name="Rectangle 3"/>
            <p:cNvSpPr>
              <a:spLocks noChangeArrowheads="1"/>
            </p:cNvSpPr>
            <p:nvPr/>
          </p:nvSpPr>
          <p:spPr bwMode="auto">
            <a:xfrm>
              <a:off x="2667000" y="5964217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0" name="Rectangle 3"/>
            <p:cNvSpPr>
              <a:spLocks noChangeArrowheads="1"/>
            </p:cNvSpPr>
            <p:nvPr/>
          </p:nvSpPr>
          <p:spPr bwMode="auto">
            <a:xfrm>
              <a:off x="2667000" y="5801507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52" name="951 Tabla"/>
          <p:cNvGraphicFramePr>
            <a:graphicFrameLocks noGrp="1"/>
          </p:cNvGraphicFramePr>
          <p:nvPr/>
        </p:nvGraphicFramePr>
        <p:xfrm>
          <a:off x="251520" y="4797152"/>
          <a:ext cx="8568949" cy="1296144"/>
        </p:xfrm>
        <a:graphic>
          <a:graphicData uri="http://schemas.openxmlformats.org/drawingml/2006/table">
            <a:tbl>
              <a:tblPr/>
              <a:tblGrid>
                <a:gridCol w="1080120"/>
                <a:gridCol w="792088"/>
                <a:gridCol w="792088"/>
                <a:gridCol w="688773"/>
                <a:gridCol w="967411"/>
                <a:gridCol w="648072"/>
                <a:gridCol w="864096"/>
                <a:gridCol w="792088"/>
                <a:gridCol w="752011"/>
                <a:gridCol w="1192202"/>
              </a:tblGrid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Position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1-15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16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18-31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1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33-55</a:t>
                      </a:r>
                      <a:endParaRPr lang="en-US" sz="1600" b="1" i="1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1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56</a:t>
                      </a:r>
                      <a:endParaRPr lang="en-US" sz="1600" b="1" i="1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58-End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Haplotype 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AACC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Haplotype 2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AACC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Haplotype 3</a:t>
                      </a:r>
                      <a:endParaRPr lang="en-US" sz="1400" b="1" i="0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cap="small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cap="small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94" name="993 Grupo"/>
          <p:cNvGrpSpPr/>
          <p:nvPr/>
        </p:nvGrpSpPr>
        <p:grpSpPr>
          <a:xfrm>
            <a:off x="1475656" y="1628800"/>
            <a:ext cx="7381328" cy="1008112"/>
            <a:chOff x="2843808" y="1628800"/>
            <a:chExt cx="6013176" cy="1008112"/>
          </a:xfrm>
        </p:grpSpPr>
        <p:grpSp>
          <p:nvGrpSpPr>
            <p:cNvPr id="1462" name="139 Grupo"/>
            <p:cNvGrpSpPr/>
            <p:nvPr/>
          </p:nvGrpSpPr>
          <p:grpSpPr>
            <a:xfrm>
              <a:off x="5436096" y="2348880"/>
              <a:ext cx="1868086" cy="263543"/>
              <a:chOff x="4976414" y="2316321"/>
              <a:chExt cx="1868086" cy="263543"/>
            </a:xfrm>
          </p:grpSpPr>
          <p:sp>
            <p:nvSpPr>
              <p:cNvPr id="477" name="Rectangle 6"/>
              <p:cNvSpPr>
                <a:spLocks noChangeArrowheads="1"/>
              </p:cNvSpPr>
              <p:nvPr/>
            </p:nvSpPr>
            <p:spPr bwMode="auto">
              <a:xfrm>
                <a:off x="6075823" y="2316321"/>
                <a:ext cx="252591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Rectangle 86"/>
              <p:cNvSpPr>
                <a:spLocks noChangeArrowheads="1"/>
              </p:cNvSpPr>
              <p:nvPr/>
            </p:nvSpPr>
            <p:spPr bwMode="auto">
              <a:xfrm>
                <a:off x="5769927" y="2412155"/>
                <a:ext cx="37131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89"/>
              <p:cNvSpPr>
                <a:spLocks noChangeArrowheads="1"/>
              </p:cNvSpPr>
              <p:nvPr/>
            </p:nvSpPr>
            <p:spPr bwMode="auto">
              <a:xfrm>
                <a:off x="5100590" y="2316321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90"/>
              <p:cNvSpPr>
                <a:spLocks noChangeArrowheads="1"/>
              </p:cNvSpPr>
              <p:nvPr/>
            </p:nvSpPr>
            <p:spPr bwMode="auto">
              <a:xfrm>
                <a:off x="5841404" y="2316321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3" name="Group 91"/>
              <p:cNvGrpSpPr>
                <a:grpSpLocks/>
              </p:cNvGrpSpPr>
              <p:nvPr/>
            </p:nvGrpSpPr>
            <p:grpSpPr bwMode="auto">
              <a:xfrm>
                <a:off x="6386565" y="2316321"/>
                <a:ext cx="371315" cy="68042"/>
                <a:chOff x="7359" y="10643"/>
                <a:chExt cx="613" cy="71"/>
              </a:xfrm>
            </p:grpSpPr>
            <p:sp>
              <p:nvSpPr>
                <p:cNvPr id="503" name="Rectangle 92"/>
                <p:cNvSpPr>
                  <a:spLocks noChangeArrowheads="1"/>
                </p:cNvSpPr>
                <p:nvPr/>
              </p:nvSpPr>
              <p:spPr bwMode="auto">
                <a:xfrm>
                  <a:off x="7359" y="106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Rectangle 93"/>
                <p:cNvSpPr>
                  <a:spLocks noChangeArrowheads="1"/>
                </p:cNvSpPr>
                <p:nvPr/>
              </p:nvSpPr>
              <p:spPr bwMode="auto">
                <a:xfrm>
                  <a:off x="7800" y="106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4" name="Group 101"/>
              <p:cNvGrpSpPr>
                <a:grpSpLocks/>
              </p:cNvGrpSpPr>
              <p:nvPr/>
            </p:nvGrpSpPr>
            <p:grpSpPr bwMode="auto">
              <a:xfrm>
                <a:off x="4976414" y="2412155"/>
                <a:ext cx="371315" cy="68042"/>
                <a:chOff x="5031" y="10743"/>
                <a:chExt cx="613" cy="71"/>
              </a:xfrm>
            </p:grpSpPr>
            <p:sp>
              <p:nvSpPr>
                <p:cNvPr id="501" name="Rectangle 102"/>
                <p:cNvSpPr>
                  <a:spLocks noChangeArrowheads="1"/>
                </p:cNvSpPr>
                <p:nvPr/>
              </p:nvSpPr>
              <p:spPr bwMode="auto">
                <a:xfrm>
                  <a:off x="5031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Rectangle 103"/>
                <p:cNvSpPr>
                  <a:spLocks noChangeArrowheads="1"/>
                </p:cNvSpPr>
                <p:nvPr/>
              </p:nvSpPr>
              <p:spPr bwMode="auto">
                <a:xfrm>
                  <a:off x="5236" y="10743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3" name="Rectangle 104"/>
              <p:cNvSpPr>
                <a:spLocks noChangeArrowheads="1"/>
              </p:cNvSpPr>
              <p:nvPr/>
            </p:nvSpPr>
            <p:spPr bwMode="auto">
              <a:xfrm>
                <a:off x="5841404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5" name="Group 105"/>
              <p:cNvGrpSpPr>
                <a:grpSpLocks/>
              </p:cNvGrpSpPr>
              <p:nvPr/>
            </p:nvGrpSpPr>
            <p:grpSpPr bwMode="auto">
              <a:xfrm>
                <a:off x="6473185" y="2412155"/>
                <a:ext cx="371315" cy="69959"/>
                <a:chOff x="7502" y="10743"/>
                <a:chExt cx="613" cy="73"/>
              </a:xfrm>
            </p:grpSpPr>
            <p:sp>
              <p:nvSpPr>
                <p:cNvPr id="499" name="Rectangle 106"/>
                <p:cNvSpPr>
                  <a:spLocks noChangeArrowheads="1"/>
                </p:cNvSpPr>
                <p:nvPr/>
              </p:nvSpPr>
              <p:spPr bwMode="auto">
                <a:xfrm>
                  <a:off x="7502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Rectangle 107"/>
                <p:cNvSpPr>
                  <a:spLocks noChangeArrowheads="1"/>
                </p:cNvSpPr>
                <p:nvPr/>
              </p:nvSpPr>
              <p:spPr bwMode="auto">
                <a:xfrm>
                  <a:off x="7800" y="107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6" name="Group 117"/>
              <p:cNvGrpSpPr>
                <a:grpSpLocks/>
              </p:cNvGrpSpPr>
              <p:nvPr/>
            </p:nvGrpSpPr>
            <p:grpSpPr bwMode="auto">
              <a:xfrm>
                <a:off x="5042440" y="2508947"/>
                <a:ext cx="371315" cy="68042"/>
                <a:chOff x="5140" y="10844"/>
                <a:chExt cx="613" cy="71"/>
              </a:xfrm>
            </p:grpSpPr>
            <p:sp>
              <p:nvSpPr>
                <p:cNvPr id="497" name="Rectangle 118"/>
                <p:cNvSpPr>
                  <a:spLocks noChangeArrowheads="1"/>
                </p:cNvSpPr>
                <p:nvPr/>
              </p:nvSpPr>
              <p:spPr bwMode="auto">
                <a:xfrm>
                  <a:off x="514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36" y="10844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7" name="Group 120"/>
              <p:cNvGrpSpPr>
                <a:grpSpLocks/>
              </p:cNvGrpSpPr>
              <p:nvPr/>
            </p:nvGrpSpPr>
            <p:grpSpPr bwMode="auto">
              <a:xfrm>
                <a:off x="5679067" y="2508947"/>
                <a:ext cx="440369" cy="68042"/>
                <a:chOff x="6191" y="10844"/>
                <a:chExt cx="727" cy="71"/>
              </a:xfrm>
            </p:grpSpPr>
            <p:sp>
              <p:nvSpPr>
                <p:cNvPr id="495" name="Rectangle 121"/>
                <p:cNvSpPr>
                  <a:spLocks noChangeArrowheads="1"/>
                </p:cNvSpPr>
                <p:nvPr/>
              </p:nvSpPr>
              <p:spPr bwMode="auto">
                <a:xfrm>
                  <a:off x="6191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Rectangle 122"/>
                <p:cNvSpPr>
                  <a:spLocks noChangeArrowheads="1"/>
                </p:cNvSpPr>
                <p:nvPr/>
              </p:nvSpPr>
              <p:spPr bwMode="auto">
                <a:xfrm>
                  <a:off x="6459" y="10844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9" name="Group 123"/>
              <p:cNvGrpSpPr>
                <a:grpSpLocks/>
              </p:cNvGrpSpPr>
              <p:nvPr/>
            </p:nvGrpSpPr>
            <p:grpSpPr bwMode="auto">
              <a:xfrm>
                <a:off x="6429572" y="2508947"/>
                <a:ext cx="371315" cy="68042"/>
                <a:chOff x="7430" y="10844"/>
                <a:chExt cx="613" cy="71"/>
              </a:xfrm>
            </p:grpSpPr>
            <p:sp>
              <p:nvSpPr>
                <p:cNvPr id="493" name="Rectangle 124"/>
                <p:cNvSpPr>
                  <a:spLocks noChangeArrowheads="1"/>
                </p:cNvSpPr>
                <p:nvPr/>
              </p:nvSpPr>
              <p:spPr bwMode="auto">
                <a:xfrm>
                  <a:off x="743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Rectangle 125"/>
                <p:cNvSpPr>
                  <a:spLocks noChangeArrowheads="1"/>
                </p:cNvSpPr>
                <p:nvPr/>
              </p:nvSpPr>
              <p:spPr bwMode="auto">
                <a:xfrm>
                  <a:off x="7800" y="10844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8" name="Rectangle 192"/>
              <p:cNvSpPr>
                <a:spLocks noChangeArrowheads="1"/>
              </p:cNvSpPr>
              <p:nvPr/>
            </p:nvSpPr>
            <p:spPr bwMode="auto">
              <a:xfrm>
                <a:off x="5367113" y="241407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Rectangle 193"/>
              <p:cNvSpPr>
                <a:spLocks noChangeArrowheads="1"/>
              </p:cNvSpPr>
              <p:nvPr/>
            </p:nvSpPr>
            <p:spPr bwMode="auto">
              <a:xfrm>
                <a:off x="5431321" y="2508947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Rectangle 194"/>
              <p:cNvSpPr>
                <a:spLocks noChangeArrowheads="1"/>
              </p:cNvSpPr>
              <p:nvPr/>
            </p:nvSpPr>
            <p:spPr bwMode="auto">
              <a:xfrm>
                <a:off x="5267773" y="231632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97"/>
              <p:cNvSpPr>
                <a:spLocks noChangeArrowheads="1"/>
              </p:cNvSpPr>
              <p:nvPr/>
            </p:nvSpPr>
            <p:spPr bwMode="auto">
              <a:xfrm>
                <a:off x="6161232" y="2411196"/>
                <a:ext cx="25622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98"/>
              <p:cNvSpPr>
                <a:spLocks noChangeArrowheads="1"/>
              </p:cNvSpPr>
              <p:nvPr/>
            </p:nvSpPr>
            <p:spPr bwMode="auto">
              <a:xfrm>
                <a:off x="6119436" y="2511822"/>
                <a:ext cx="267129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95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295" t="70596" r="28538" b="25582"/>
            <a:stretch>
              <a:fillRect/>
            </a:stretch>
          </p:blipFill>
          <p:spPr bwMode="auto">
            <a:xfrm>
              <a:off x="2843808" y="1628800"/>
              <a:ext cx="6013176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15" name="139 Grupo"/>
            <p:cNvGrpSpPr/>
            <p:nvPr/>
          </p:nvGrpSpPr>
          <p:grpSpPr>
            <a:xfrm>
              <a:off x="4427984" y="2060848"/>
              <a:ext cx="1868086" cy="263543"/>
              <a:chOff x="4976414" y="2316321"/>
              <a:chExt cx="1868086" cy="263543"/>
            </a:xfrm>
          </p:grpSpPr>
          <p:sp>
            <p:nvSpPr>
              <p:cNvPr id="588" name="Rectangle 6"/>
              <p:cNvSpPr>
                <a:spLocks noChangeArrowheads="1"/>
              </p:cNvSpPr>
              <p:nvPr/>
            </p:nvSpPr>
            <p:spPr bwMode="auto">
              <a:xfrm>
                <a:off x="6075823" y="2316321"/>
                <a:ext cx="252591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86"/>
              <p:cNvSpPr>
                <a:spLocks noChangeArrowheads="1"/>
              </p:cNvSpPr>
              <p:nvPr/>
            </p:nvSpPr>
            <p:spPr bwMode="auto">
              <a:xfrm>
                <a:off x="5769927" y="2412155"/>
                <a:ext cx="37131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89"/>
              <p:cNvSpPr>
                <a:spLocks noChangeArrowheads="1"/>
              </p:cNvSpPr>
              <p:nvPr/>
            </p:nvSpPr>
            <p:spPr bwMode="auto">
              <a:xfrm>
                <a:off x="5100590" y="2316321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90"/>
              <p:cNvSpPr>
                <a:spLocks noChangeArrowheads="1"/>
              </p:cNvSpPr>
              <p:nvPr/>
            </p:nvSpPr>
            <p:spPr bwMode="auto">
              <a:xfrm>
                <a:off x="5841404" y="2316321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6" name="Group 91"/>
              <p:cNvGrpSpPr>
                <a:grpSpLocks/>
              </p:cNvGrpSpPr>
              <p:nvPr/>
            </p:nvGrpSpPr>
            <p:grpSpPr bwMode="auto">
              <a:xfrm>
                <a:off x="6386565" y="2316321"/>
                <a:ext cx="371315" cy="68042"/>
                <a:chOff x="7359" y="10643"/>
                <a:chExt cx="613" cy="71"/>
              </a:xfrm>
            </p:grpSpPr>
            <p:sp>
              <p:nvSpPr>
                <p:cNvPr id="614" name="Rectangle 92"/>
                <p:cNvSpPr>
                  <a:spLocks noChangeArrowheads="1"/>
                </p:cNvSpPr>
                <p:nvPr/>
              </p:nvSpPr>
              <p:spPr bwMode="auto">
                <a:xfrm>
                  <a:off x="7359" y="106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Rectangle 93"/>
                <p:cNvSpPr>
                  <a:spLocks noChangeArrowheads="1"/>
                </p:cNvSpPr>
                <p:nvPr/>
              </p:nvSpPr>
              <p:spPr bwMode="auto">
                <a:xfrm>
                  <a:off x="7800" y="106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7" name="Group 101"/>
              <p:cNvGrpSpPr>
                <a:grpSpLocks/>
              </p:cNvGrpSpPr>
              <p:nvPr/>
            </p:nvGrpSpPr>
            <p:grpSpPr bwMode="auto">
              <a:xfrm>
                <a:off x="4976414" y="2412155"/>
                <a:ext cx="371315" cy="68042"/>
                <a:chOff x="5031" y="10743"/>
                <a:chExt cx="613" cy="71"/>
              </a:xfrm>
            </p:grpSpPr>
            <p:sp>
              <p:nvSpPr>
                <p:cNvPr id="612" name="Rectangle 102"/>
                <p:cNvSpPr>
                  <a:spLocks noChangeArrowheads="1"/>
                </p:cNvSpPr>
                <p:nvPr/>
              </p:nvSpPr>
              <p:spPr bwMode="auto">
                <a:xfrm>
                  <a:off x="5031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Rectangle 103"/>
                <p:cNvSpPr>
                  <a:spLocks noChangeArrowheads="1"/>
                </p:cNvSpPr>
                <p:nvPr/>
              </p:nvSpPr>
              <p:spPr bwMode="auto">
                <a:xfrm>
                  <a:off x="5236" y="10743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" name="Rectangle 104"/>
              <p:cNvSpPr>
                <a:spLocks noChangeArrowheads="1"/>
              </p:cNvSpPr>
              <p:nvPr/>
            </p:nvSpPr>
            <p:spPr bwMode="auto">
              <a:xfrm>
                <a:off x="5841404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8" name="Group 105"/>
              <p:cNvGrpSpPr>
                <a:grpSpLocks/>
              </p:cNvGrpSpPr>
              <p:nvPr/>
            </p:nvGrpSpPr>
            <p:grpSpPr bwMode="auto">
              <a:xfrm>
                <a:off x="6473185" y="2412155"/>
                <a:ext cx="371315" cy="69959"/>
                <a:chOff x="7502" y="10743"/>
                <a:chExt cx="613" cy="73"/>
              </a:xfrm>
            </p:grpSpPr>
            <p:sp>
              <p:nvSpPr>
                <p:cNvPr id="610" name="Rectangle 106"/>
                <p:cNvSpPr>
                  <a:spLocks noChangeArrowheads="1"/>
                </p:cNvSpPr>
                <p:nvPr/>
              </p:nvSpPr>
              <p:spPr bwMode="auto">
                <a:xfrm>
                  <a:off x="7502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Rectangle 107"/>
                <p:cNvSpPr>
                  <a:spLocks noChangeArrowheads="1"/>
                </p:cNvSpPr>
                <p:nvPr/>
              </p:nvSpPr>
              <p:spPr bwMode="auto">
                <a:xfrm>
                  <a:off x="7800" y="107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9" name="Group 117"/>
              <p:cNvGrpSpPr>
                <a:grpSpLocks/>
              </p:cNvGrpSpPr>
              <p:nvPr/>
            </p:nvGrpSpPr>
            <p:grpSpPr bwMode="auto">
              <a:xfrm>
                <a:off x="5042440" y="2508947"/>
                <a:ext cx="371315" cy="68042"/>
                <a:chOff x="5140" y="10844"/>
                <a:chExt cx="613" cy="71"/>
              </a:xfrm>
            </p:grpSpPr>
            <p:sp>
              <p:nvSpPr>
                <p:cNvPr id="608" name="Rectangle 118"/>
                <p:cNvSpPr>
                  <a:spLocks noChangeArrowheads="1"/>
                </p:cNvSpPr>
                <p:nvPr/>
              </p:nvSpPr>
              <p:spPr bwMode="auto">
                <a:xfrm>
                  <a:off x="514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36" y="10844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0" name="Group 120"/>
              <p:cNvGrpSpPr>
                <a:grpSpLocks/>
              </p:cNvGrpSpPr>
              <p:nvPr/>
            </p:nvGrpSpPr>
            <p:grpSpPr bwMode="auto">
              <a:xfrm>
                <a:off x="5679067" y="2508947"/>
                <a:ext cx="440369" cy="68042"/>
                <a:chOff x="6191" y="10844"/>
                <a:chExt cx="727" cy="71"/>
              </a:xfrm>
            </p:grpSpPr>
            <p:sp>
              <p:nvSpPr>
                <p:cNvPr id="606" name="Rectangle 121"/>
                <p:cNvSpPr>
                  <a:spLocks noChangeArrowheads="1"/>
                </p:cNvSpPr>
                <p:nvPr/>
              </p:nvSpPr>
              <p:spPr bwMode="auto">
                <a:xfrm>
                  <a:off x="6191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122"/>
                <p:cNvSpPr>
                  <a:spLocks noChangeArrowheads="1"/>
                </p:cNvSpPr>
                <p:nvPr/>
              </p:nvSpPr>
              <p:spPr bwMode="auto">
                <a:xfrm>
                  <a:off x="6459" y="10844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1" name="Group 123"/>
              <p:cNvGrpSpPr>
                <a:grpSpLocks/>
              </p:cNvGrpSpPr>
              <p:nvPr/>
            </p:nvGrpSpPr>
            <p:grpSpPr bwMode="auto">
              <a:xfrm>
                <a:off x="6429572" y="2508947"/>
                <a:ext cx="371315" cy="68042"/>
                <a:chOff x="7430" y="10844"/>
                <a:chExt cx="613" cy="71"/>
              </a:xfrm>
            </p:grpSpPr>
            <p:sp>
              <p:nvSpPr>
                <p:cNvPr id="604" name="Rectangle 124"/>
                <p:cNvSpPr>
                  <a:spLocks noChangeArrowheads="1"/>
                </p:cNvSpPr>
                <p:nvPr/>
              </p:nvSpPr>
              <p:spPr bwMode="auto">
                <a:xfrm>
                  <a:off x="743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125"/>
                <p:cNvSpPr>
                  <a:spLocks noChangeArrowheads="1"/>
                </p:cNvSpPr>
                <p:nvPr/>
              </p:nvSpPr>
              <p:spPr bwMode="auto">
                <a:xfrm>
                  <a:off x="7800" y="10844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9" name="Rectangle 192"/>
              <p:cNvSpPr>
                <a:spLocks noChangeArrowheads="1"/>
              </p:cNvSpPr>
              <p:nvPr/>
            </p:nvSpPr>
            <p:spPr bwMode="auto">
              <a:xfrm>
                <a:off x="5367113" y="241407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93"/>
              <p:cNvSpPr>
                <a:spLocks noChangeArrowheads="1"/>
              </p:cNvSpPr>
              <p:nvPr/>
            </p:nvSpPr>
            <p:spPr bwMode="auto">
              <a:xfrm>
                <a:off x="5431321" y="2508947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194"/>
              <p:cNvSpPr>
                <a:spLocks noChangeArrowheads="1"/>
              </p:cNvSpPr>
              <p:nvPr/>
            </p:nvSpPr>
            <p:spPr bwMode="auto">
              <a:xfrm>
                <a:off x="5267773" y="231632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197"/>
              <p:cNvSpPr>
                <a:spLocks noChangeArrowheads="1"/>
              </p:cNvSpPr>
              <p:nvPr/>
            </p:nvSpPr>
            <p:spPr bwMode="auto">
              <a:xfrm>
                <a:off x="6161232" y="2411196"/>
                <a:ext cx="25622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Rectangle 198"/>
              <p:cNvSpPr>
                <a:spLocks noChangeArrowheads="1"/>
              </p:cNvSpPr>
              <p:nvPr/>
            </p:nvSpPr>
            <p:spPr bwMode="auto">
              <a:xfrm>
                <a:off x="6119436" y="2511822"/>
                <a:ext cx="267129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168 Grupo"/>
            <p:cNvGrpSpPr/>
            <p:nvPr/>
          </p:nvGrpSpPr>
          <p:grpSpPr>
            <a:xfrm>
              <a:off x="7308304" y="2132856"/>
              <a:ext cx="1098198" cy="375669"/>
              <a:chOff x="6800887" y="2315363"/>
              <a:chExt cx="1098198" cy="375669"/>
            </a:xfrm>
          </p:grpSpPr>
          <p:grpSp>
            <p:nvGrpSpPr>
              <p:cNvPr id="1500" name="Group 94"/>
              <p:cNvGrpSpPr>
                <a:grpSpLocks/>
              </p:cNvGrpSpPr>
              <p:nvPr/>
            </p:nvGrpSpPr>
            <p:grpSpPr bwMode="auto">
              <a:xfrm>
                <a:off x="7359981" y="2316321"/>
                <a:ext cx="539104" cy="68042"/>
                <a:chOff x="8966" y="10643"/>
                <a:chExt cx="890" cy="71"/>
              </a:xfrm>
            </p:grpSpPr>
            <p:sp>
              <p:nvSpPr>
                <p:cNvPr id="518" name="Rectangle 95"/>
                <p:cNvSpPr>
                  <a:spLocks noChangeArrowheads="1"/>
                </p:cNvSpPr>
                <p:nvPr/>
              </p:nvSpPr>
              <p:spPr bwMode="auto">
                <a:xfrm>
                  <a:off x="8966" y="10643"/>
                  <a:ext cx="890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Rectangle 96"/>
                <p:cNvSpPr>
                  <a:spLocks noChangeArrowheads="1"/>
                </p:cNvSpPr>
                <p:nvPr/>
              </p:nvSpPr>
              <p:spPr bwMode="auto">
                <a:xfrm>
                  <a:off x="9289" y="10643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04" name="Group 108"/>
              <p:cNvGrpSpPr>
                <a:grpSpLocks/>
              </p:cNvGrpSpPr>
              <p:nvPr/>
            </p:nvGrpSpPr>
            <p:grpSpPr bwMode="auto">
              <a:xfrm>
                <a:off x="7070439" y="2621073"/>
                <a:ext cx="371315" cy="69959"/>
                <a:chOff x="8491" y="10743"/>
                <a:chExt cx="613" cy="73"/>
              </a:xfrm>
            </p:grpSpPr>
            <p:sp>
              <p:nvSpPr>
                <p:cNvPr id="516" name="Rectangle 109"/>
                <p:cNvSpPr>
                  <a:spLocks noChangeArrowheads="1"/>
                </p:cNvSpPr>
                <p:nvPr/>
              </p:nvSpPr>
              <p:spPr bwMode="auto">
                <a:xfrm>
                  <a:off x="8491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Rectangle 110"/>
                <p:cNvSpPr>
                  <a:spLocks noChangeArrowheads="1"/>
                </p:cNvSpPr>
                <p:nvPr/>
              </p:nvSpPr>
              <p:spPr bwMode="auto">
                <a:xfrm>
                  <a:off x="8822" y="10743"/>
                  <a:ext cx="213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8" name="Rectangle 111"/>
              <p:cNvSpPr>
                <a:spLocks noChangeArrowheads="1"/>
              </p:cNvSpPr>
              <p:nvPr/>
            </p:nvSpPr>
            <p:spPr bwMode="auto">
              <a:xfrm>
                <a:off x="7555633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26"/>
              <p:cNvSpPr>
                <a:spLocks noChangeArrowheads="1"/>
              </p:cNvSpPr>
              <p:nvPr/>
            </p:nvSpPr>
            <p:spPr bwMode="auto">
              <a:xfrm>
                <a:off x="7555633" y="2508947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05" name="Group 136"/>
              <p:cNvGrpSpPr>
                <a:grpSpLocks/>
              </p:cNvGrpSpPr>
              <p:nvPr/>
            </p:nvGrpSpPr>
            <p:grpSpPr bwMode="auto">
              <a:xfrm>
                <a:off x="6899622" y="2507989"/>
                <a:ext cx="459753" cy="68042"/>
                <a:chOff x="8276" y="10844"/>
                <a:chExt cx="759" cy="71"/>
              </a:xfrm>
            </p:grpSpPr>
            <p:sp>
              <p:nvSpPr>
                <p:cNvPr id="514" name="Rectangle 137"/>
                <p:cNvSpPr>
                  <a:spLocks noChangeArrowheads="1"/>
                </p:cNvSpPr>
                <p:nvPr/>
              </p:nvSpPr>
              <p:spPr bwMode="auto">
                <a:xfrm>
                  <a:off x="8822" y="10844"/>
                  <a:ext cx="213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Rectangle 138"/>
                <p:cNvSpPr>
                  <a:spLocks noChangeArrowheads="1"/>
                </p:cNvSpPr>
                <p:nvPr/>
              </p:nvSpPr>
              <p:spPr bwMode="auto">
                <a:xfrm>
                  <a:off x="8276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1" name="Rectangle 199"/>
              <p:cNvSpPr>
                <a:spLocks noChangeArrowheads="1"/>
              </p:cNvSpPr>
              <p:nvPr/>
            </p:nvSpPr>
            <p:spPr bwMode="auto">
              <a:xfrm>
                <a:off x="7270938" y="2315363"/>
                <a:ext cx="129021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200"/>
              <p:cNvSpPr>
                <a:spLocks noChangeArrowheads="1"/>
              </p:cNvSpPr>
              <p:nvPr/>
            </p:nvSpPr>
            <p:spPr bwMode="auto">
              <a:xfrm>
                <a:off x="6800887" y="2315363"/>
                <a:ext cx="42946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201"/>
              <p:cNvSpPr>
                <a:spLocks noChangeArrowheads="1"/>
              </p:cNvSpPr>
              <p:nvPr/>
            </p:nvSpPr>
            <p:spPr bwMode="auto">
              <a:xfrm>
                <a:off x="6958984" y="2411196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9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295" t="70596" r="55913" b="26537"/>
            <a:stretch>
              <a:fillRect/>
            </a:stretch>
          </p:blipFill>
          <p:spPr bwMode="auto">
            <a:xfrm>
              <a:off x="2843808" y="2204864"/>
              <a:ext cx="158417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95" name="1094 Grupo"/>
          <p:cNvGrpSpPr/>
          <p:nvPr/>
        </p:nvGrpSpPr>
        <p:grpSpPr>
          <a:xfrm>
            <a:off x="6084169" y="3094856"/>
            <a:ext cx="1440159" cy="838200"/>
            <a:chOff x="6084169" y="2924944"/>
            <a:chExt cx="1440159" cy="838200"/>
          </a:xfrm>
        </p:grpSpPr>
        <p:sp>
          <p:nvSpPr>
            <p:cNvPr id="995" name="994 Rectángulo"/>
            <p:cNvSpPr/>
            <p:nvPr/>
          </p:nvSpPr>
          <p:spPr>
            <a:xfrm>
              <a:off x="6084169" y="2924944"/>
              <a:ext cx="720080" cy="838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995 Rectángulo"/>
            <p:cNvSpPr/>
            <p:nvPr/>
          </p:nvSpPr>
          <p:spPr>
            <a:xfrm>
              <a:off x="6876256" y="2924944"/>
              <a:ext cx="648072" cy="838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2" name="1001 Grupo"/>
          <p:cNvGrpSpPr/>
          <p:nvPr/>
        </p:nvGrpSpPr>
        <p:grpSpPr>
          <a:xfrm>
            <a:off x="2123728" y="4145057"/>
            <a:ext cx="5353472" cy="508078"/>
            <a:chOff x="2123728" y="3933056"/>
            <a:chExt cx="5353472" cy="508078"/>
          </a:xfrm>
        </p:grpSpPr>
        <p:grpSp>
          <p:nvGrpSpPr>
            <p:cNvPr id="597" name="1483 Grupo"/>
            <p:cNvGrpSpPr/>
            <p:nvPr/>
          </p:nvGrpSpPr>
          <p:grpSpPr>
            <a:xfrm>
              <a:off x="2123728" y="3933056"/>
              <a:ext cx="5353073" cy="508078"/>
              <a:chOff x="2754461" y="5899089"/>
              <a:chExt cx="3493379" cy="508078"/>
            </a:xfrm>
          </p:grpSpPr>
          <p:sp>
            <p:nvSpPr>
              <p:cNvPr id="1485" name="Rectangle 3"/>
              <p:cNvSpPr>
                <a:spLocks noChangeArrowheads="1"/>
              </p:cNvSpPr>
              <p:nvPr/>
            </p:nvSpPr>
            <p:spPr bwMode="auto">
              <a:xfrm>
                <a:off x="2754461" y="5899089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86" name="Rectangle 3"/>
              <p:cNvSpPr>
                <a:spLocks noChangeArrowheads="1"/>
              </p:cNvSpPr>
              <p:nvPr/>
            </p:nvSpPr>
            <p:spPr bwMode="auto">
              <a:xfrm>
                <a:off x="2754461" y="6077783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3"/>
              <p:cNvSpPr>
                <a:spLocks noChangeArrowheads="1"/>
              </p:cNvSpPr>
              <p:nvPr/>
            </p:nvSpPr>
            <p:spPr bwMode="auto">
              <a:xfrm>
                <a:off x="2754461" y="6260719"/>
                <a:ext cx="469919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8" name="Rectangle 3"/>
              <p:cNvSpPr>
                <a:spLocks noChangeArrowheads="1"/>
              </p:cNvSpPr>
              <p:nvPr/>
            </p:nvSpPr>
            <p:spPr bwMode="auto">
              <a:xfrm>
                <a:off x="3271372" y="5899089"/>
                <a:ext cx="422927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3"/>
              <p:cNvSpPr>
                <a:spLocks noChangeArrowheads="1"/>
              </p:cNvSpPr>
              <p:nvPr/>
            </p:nvSpPr>
            <p:spPr bwMode="auto">
              <a:xfrm>
                <a:off x="3271372" y="6077783"/>
                <a:ext cx="422927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0" name="Rectangle 3"/>
              <p:cNvSpPr>
                <a:spLocks noChangeArrowheads="1"/>
              </p:cNvSpPr>
              <p:nvPr/>
            </p:nvSpPr>
            <p:spPr bwMode="auto">
              <a:xfrm>
                <a:off x="3271372" y="6260719"/>
                <a:ext cx="422927" cy="1464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3"/>
              <p:cNvSpPr>
                <a:spLocks noChangeArrowheads="1"/>
              </p:cNvSpPr>
              <p:nvPr/>
            </p:nvSpPr>
            <p:spPr bwMode="auto">
              <a:xfrm>
                <a:off x="4374917" y="5899089"/>
                <a:ext cx="308853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3"/>
              <p:cNvSpPr>
                <a:spLocks noChangeArrowheads="1"/>
              </p:cNvSpPr>
              <p:nvPr/>
            </p:nvSpPr>
            <p:spPr bwMode="auto">
              <a:xfrm>
                <a:off x="4372277" y="6077783"/>
                <a:ext cx="308853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3"/>
              <p:cNvSpPr>
                <a:spLocks noChangeArrowheads="1"/>
              </p:cNvSpPr>
              <p:nvPr/>
            </p:nvSpPr>
            <p:spPr bwMode="auto">
              <a:xfrm>
                <a:off x="4374917" y="6260719"/>
                <a:ext cx="308853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4" name="Rectangle 3"/>
              <p:cNvSpPr>
                <a:spLocks noChangeArrowheads="1"/>
              </p:cNvSpPr>
              <p:nvPr/>
            </p:nvSpPr>
            <p:spPr bwMode="auto">
              <a:xfrm>
                <a:off x="5339017" y="5899089"/>
                <a:ext cx="469919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5" name="Rectangle 3"/>
              <p:cNvSpPr>
                <a:spLocks noChangeArrowheads="1"/>
              </p:cNvSpPr>
              <p:nvPr/>
            </p:nvSpPr>
            <p:spPr bwMode="auto">
              <a:xfrm>
                <a:off x="5339017" y="6077783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3"/>
              <p:cNvSpPr>
                <a:spLocks noChangeArrowheads="1"/>
              </p:cNvSpPr>
              <p:nvPr/>
            </p:nvSpPr>
            <p:spPr bwMode="auto">
              <a:xfrm>
                <a:off x="5339017" y="6260719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3"/>
              <p:cNvSpPr>
                <a:spLocks noChangeArrowheads="1"/>
              </p:cNvSpPr>
              <p:nvPr/>
            </p:nvSpPr>
            <p:spPr bwMode="auto">
              <a:xfrm>
                <a:off x="5979616" y="5899089"/>
                <a:ext cx="268224" cy="1464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3"/>
              <p:cNvSpPr>
                <a:spLocks noChangeArrowheads="1"/>
              </p:cNvSpPr>
              <p:nvPr/>
            </p:nvSpPr>
            <p:spPr bwMode="auto">
              <a:xfrm>
                <a:off x="5979616" y="6256697"/>
                <a:ext cx="268224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01" name="Rectangle 3"/>
            <p:cNvSpPr>
              <a:spLocks noChangeArrowheads="1"/>
            </p:cNvSpPr>
            <p:nvPr/>
          </p:nvSpPr>
          <p:spPr bwMode="auto">
            <a:xfrm>
              <a:off x="7066800" y="4111200"/>
              <a:ext cx="410400" cy="1464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089" name="1088 Rectángulo"/>
          <p:cNvSpPr/>
          <p:nvPr/>
        </p:nvSpPr>
        <p:spPr>
          <a:xfrm>
            <a:off x="467544" y="4090734"/>
            <a:ext cx="813043" cy="274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fr-BE" sz="1400" dirty="0" smtClean="0"/>
              <a:t>Ploidy=3</a:t>
            </a:r>
            <a:endParaRPr lang="en-US" sz="1400" i="1" dirty="0"/>
          </a:p>
        </p:txBody>
      </p:sp>
      <p:sp>
        <p:nvSpPr>
          <p:cNvPr id="1090" name="1089 CuadroTexto"/>
          <p:cNvSpPr txBox="1"/>
          <p:nvPr/>
        </p:nvSpPr>
        <p:spPr>
          <a:xfrm>
            <a:off x="1907704" y="3081734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AACC</a:t>
            </a:r>
            <a:r>
              <a:rPr lang="en-US" sz="900" dirty="0" smtClean="0"/>
              <a:t>   </a:t>
            </a:r>
            <a:r>
              <a:rPr lang="en-US" dirty="0" smtClean="0"/>
              <a:t>0.6   </a:t>
            </a:r>
            <a:r>
              <a:rPr lang="en-US" sz="1600" dirty="0" smtClean="0"/>
              <a:t>C</a:t>
            </a:r>
            <a:r>
              <a:rPr lang="en-US" dirty="0" smtClean="0"/>
              <a:t>   0.3	              </a:t>
            </a:r>
            <a:r>
              <a:rPr lang="en-US" sz="1600" dirty="0" smtClean="0"/>
              <a:t>CCA</a:t>
            </a:r>
            <a:r>
              <a:rPr lang="en-US" sz="1400" dirty="0" smtClean="0"/>
              <a:t>  </a:t>
            </a:r>
            <a:r>
              <a:rPr lang="en-US" dirty="0" smtClean="0"/>
              <a:t>0.6	</a:t>
            </a:r>
            <a:r>
              <a:rPr lang="en-US" sz="1400" dirty="0" smtClean="0"/>
              <a:t>            </a:t>
            </a:r>
            <a:r>
              <a:rPr lang="en-US" sz="1600" dirty="0" smtClean="0"/>
              <a:t>T-    </a:t>
            </a:r>
            <a:r>
              <a:rPr lang="en-US" dirty="0" smtClean="0"/>
              <a:t>0.3    -   0.3              </a:t>
            </a:r>
          </a:p>
          <a:p>
            <a:r>
              <a:rPr lang="en-US" dirty="0" smtClean="0"/>
              <a:t> </a:t>
            </a:r>
            <a:r>
              <a:rPr lang="en-US" sz="1600" dirty="0" smtClean="0"/>
              <a:t>A-</a:t>
            </a:r>
            <a:r>
              <a:rPr lang="en-US" dirty="0" smtClean="0"/>
              <a:t>      0.3   </a:t>
            </a:r>
            <a:r>
              <a:rPr lang="en-US" sz="1600" dirty="0" smtClean="0"/>
              <a:t>A</a:t>
            </a:r>
            <a:r>
              <a:rPr lang="en-US" dirty="0" smtClean="0"/>
              <a:t>   0.3	              </a:t>
            </a:r>
            <a:r>
              <a:rPr lang="en-US" sz="1600" dirty="0" smtClean="0"/>
              <a:t>C       </a:t>
            </a:r>
            <a:r>
              <a:rPr lang="en-US" dirty="0" smtClean="0"/>
              <a:t>0.3</a:t>
            </a:r>
            <a:r>
              <a:rPr lang="en-US" sz="1600" dirty="0" smtClean="0"/>
              <a:t>	          </a:t>
            </a:r>
            <a:r>
              <a:rPr lang="en-US" sz="1600" dirty="0" smtClean="0">
                <a:solidFill>
                  <a:srgbClr val="FF0000"/>
                </a:solidFill>
              </a:rPr>
              <a:t>G     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  <a:r>
              <a:rPr lang="en-US" sz="1600" dirty="0" smtClean="0"/>
              <a:t>    A   </a:t>
            </a:r>
            <a:r>
              <a:rPr lang="en-US" dirty="0" smtClean="0"/>
              <a:t>0.4</a:t>
            </a:r>
          </a:p>
          <a:p>
            <a:r>
              <a:rPr lang="en-US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       0.1</a:t>
            </a:r>
            <a:r>
              <a:rPr lang="en-US" dirty="0" smtClean="0"/>
              <a:t>    -   0.4 	              </a:t>
            </a:r>
            <a:r>
              <a:rPr lang="en-US" sz="1600" dirty="0" smtClean="0">
                <a:solidFill>
                  <a:srgbClr val="FF0000"/>
                </a:solidFill>
              </a:rPr>
              <a:t>T       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  <a:r>
              <a:rPr lang="en-US" sz="1600" dirty="0" smtClean="0"/>
              <a:t>          </a:t>
            </a:r>
            <a:r>
              <a:rPr lang="en-US" dirty="0" smtClean="0"/>
              <a:t>       </a:t>
            </a:r>
            <a:r>
              <a:rPr lang="en-US" sz="1600" dirty="0" smtClean="0"/>
              <a:t> TA   </a:t>
            </a:r>
            <a:r>
              <a:rPr lang="en-US" dirty="0" smtClean="0"/>
              <a:t>0.6</a:t>
            </a:r>
            <a:r>
              <a:rPr lang="en-US" sz="1600" dirty="0" smtClean="0"/>
              <a:t>    C   </a:t>
            </a:r>
            <a:r>
              <a:rPr lang="en-US" dirty="0" smtClean="0"/>
              <a:t>0.3</a:t>
            </a:r>
          </a:p>
        </p:txBody>
      </p:sp>
      <p:sp>
        <p:nvSpPr>
          <p:cNvPr id="1099" name="1098 Rectángulo"/>
          <p:cNvSpPr/>
          <p:nvPr/>
        </p:nvSpPr>
        <p:spPr>
          <a:xfrm>
            <a:off x="323528" y="2780928"/>
            <a:ext cx="7628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Positions</a:t>
            </a:r>
            <a:r>
              <a:rPr lang="fr-BE" dirty="0" smtClean="0"/>
              <a:t>     0     …   </a:t>
            </a:r>
            <a:r>
              <a:rPr lang="fr-BE" sz="1600" dirty="0" smtClean="0"/>
              <a:t>    16              17             …               32             …              56           57       …  </a:t>
            </a:r>
            <a:endParaRPr lang="en-US" dirty="0"/>
          </a:p>
        </p:txBody>
      </p:sp>
      <p:sp>
        <p:nvSpPr>
          <p:cNvPr id="11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 l="33237" t="16800" r="13601" b="16001"/>
          <a:stretch>
            <a:fillRect/>
          </a:stretch>
        </p:blipFill>
        <p:spPr bwMode="auto">
          <a:xfrm>
            <a:off x="179512" y="3501008"/>
            <a:ext cx="3887324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3" name="Picture 1"/>
          <p:cNvPicPr>
            <a:picLocks noChangeAspect="1" noChangeArrowheads="1"/>
          </p:cNvPicPr>
          <p:nvPr/>
        </p:nvPicPr>
        <p:blipFill>
          <a:blip r:embed="rId3" cstate="print"/>
          <a:srcRect l="33254" t="16480" r="13301" b="18841"/>
          <a:stretch>
            <a:fillRect/>
          </a:stretch>
        </p:blipFill>
        <p:spPr bwMode="auto">
          <a:xfrm>
            <a:off x="5004048" y="980728"/>
            <a:ext cx="3966295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101 CuadroTexto"/>
          <p:cNvSpPr txBox="1"/>
          <p:nvPr/>
        </p:nvSpPr>
        <p:spPr>
          <a:xfrm>
            <a:off x="4248472" y="4293096"/>
            <a:ext cx="507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criteria should we use to define the colors?</a:t>
            </a:r>
            <a:endParaRPr lang="en-US" dirty="0"/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4" cstate="print"/>
          <a:srcRect l="28782" t="25251" r="15109" b="22249"/>
          <a:stretch>
            <a:fillRect/>
          </a:stretch>
        </p:blipFill>
        <p:spPr bwMode="auto">
          <a:xfrm>
            <a:off x="251520" y="1052736"/>
            <a:ext cx="4104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  <p:sp>
        <p:nvSpPr>
          <p:cNvPr id="107" name="106 CuadroTexto"/>
          <p:cNvSpPr txBox="1"/>
          <p:nvPr/>
        </p:nvSpPr>
        <p:spPr>
          <a:xfrm>
            <a:off x="4283968" y="47158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reads=optimization problem</a:t>
            </a:r>
            <a:endParaRPr lang="en-US" dirty="0"/>
          </a:p>
        </p:txBody>
      </p:sp>
      <p:sp>
        <p:nvSpPr>
          <p:cNvPr id="108" name="107 CuadroTexto"/>
          <p:cNvSpPr txBox="1"/>
          <p:nvPr/>
        </p:nvSpPr>
        <p:spPr>
          <a:xfrm>
            <a:off x="4283968" y="514790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Remains harder to solve with high ploidy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pileEdgedpieces2.jpg"/>
          <p:cNvPicPr>
            <a:picLocks noChangeAspect="1"/>
          </p:cNvPicPr>
          <p:nvPr/>
        </p:nvPicPr>
        <p:blipFill>
          <a:blip r:embed="rId3" cstate="print"/>
          <a:srcRect t="44241" r="25189" b="13730"/>
          <a:stretch>
            <a:fillRect/>
          </a:stretch>
        </p:blipFill>
        <p:spPr>
          <a:xfrm>
            <a:off x="4860032" y="5445224"/>
            <a:ext cx="2736304" cy="1368152"/>
          </a:xfrm>
          <a:prstGeom prst="rect">
            <a:avLst/>
          </a:prstGeom>
        </p:spPr>
      </p:pic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Bioinformatics: </a:t>
              </a:r>
              <a:r>
                <a:rPr lang="en-US" sz="2000" dirty="0" smtClean="0">
                  <a:solidFill>
                    <a:schemeClr val="bg1"/>
                  </a:solidFill>
                </a:rPr>
                <a:t>Solving complex genetic puzzles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61" name="4 Imagen" descr="warhol-marilynCover.jpg"/>
          <p:cNvPicPr/>
          <p:nvPr/>
        </p:nvPicPr>
        <p:blipFill>
          <a:blip r:embed="rId4" cstate="print"/>
          <a:srcRect l="33365"/>
          <a:stretch>
            <a:fillRect/>
          </a:stretch>
        </p:blipFill>
        <p:spPr>
          <a:xfrm>
            <a:off x="1331640" y="1707521"/>
            <a:ext cx="4017480" cy="4025735"/>
          </a:xfrm>
          <a:prstGeom prst="rect">
            <a:avLst/>
          </a:prstGeom>
        </p:spPr>
      </p:pic>
      <p:pic>
        <p:nvPicPr>
          <p:cNvPr id="364" name="66 Imagen" descr="puzzleEye.jpg"/>
          <p:cNvPicPr/>
          <p:nvPr/>
        </p:nvPicPr>
        <p:blipFill>
          <a:blip r:embed="rId5" cstate="print"/>
          <a:stretch>
            <a:fillRect/>
          </a:stretch>
        </p:blipFill>
        <p:spPr>
          <a:xfrm rot="20860950">
            <a:off x="5220284" y="5378265"/>
            <a:ext cx="416111" cy="378988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5364088" y="1700808"/>
            <a:ext cx="2016224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5220072" y="1988840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entury" pitchFamily="18" charset="0"/>
              </a:rPr>
              <a:t>…?</a:t>
            </a:r>
            <a:endParaRPr lang="en-US" sz="96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Thank you…!!</a:t>
            </a:r>
            <a:endParaRPr dirty="0"/>
          </a:p>
        </p:txBody>
      </p:sp>
      <p:sp>
        <p:nvSpPr>
          <p:cNvPr id="5" name="2 Subtítulo"/>
          <p:cNvSpPr txBox="1">
            <a:spLocks/>
          </p:cNvSpPr>
          <p:nvPr/>
        </p:nvSpPr>
        <p:spPr>
          <a:xfrm>
            <a:off x="539552" y="1822920"/>
            <a:ext cx="2448272" cy="297423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TUDelft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Thomas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Abeel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Marcel van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den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Broek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Marcel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Reinders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Sjoerd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Huisman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Tom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Mokveld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Alex Salazar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5 Imagen" descr="TuDelf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5805264"/>
            <a:ext cx="1437007" cy="884312"/>
          </a:xfrm>
          <a:prstGeom prst="rect">
            <a:avLst/>
          </a:prstGeom>
        </p:spPr>
      </p:pic>
      <p:pic>
        <p:nvPicPr>
          <p:cNvPr id="7" name="6 Imagen" descr="liacsLogo.jpg"/>
          <p:cNvPicPr>
            <a:picLocks noChangeAspect="1"/>
          </p:cNvPicPr>
          <p:nvPr/>
        </p:nvPicPr>
        <p:blipFill>
          <a:blip r:embed="rId4" cstate="print"/>
          <a:srcRect t="25978" b="21149"/>
          <a:stretch>
            <a:fillRect/>
          </a:stretch>
        </p:blipFill>
        <p:spPr>
          <a:xfrm>
            <a:off x="5076056" y="5877272"/>
            <a:ext cx="1926226" cy="720080"/>
          </a:xfrm>
          <a:prstGeom prst="rect">
            <a:avLst/>
          </a:prstGeom>
        </p:spPr>
      </p:pic>
      <p:pic>
        <p:nvPicPr>
          <p:cNvPr id="8" name="7 Imagen" descr="universiteit-leiden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0646" y="5805264"/>
            <a:ext cx="1771834" cy="783150"/>
          </a:xfrm>
          <a:prstGeom prst="rect">
            <a:avLst/>
          </a:prstGeom>
        </p:spPr>
      </p:pic>
      <p:sp>
        <p:nvSpPr>
          <p:cNvPr id="9" name="2 Subtítulo"/>
          <p:cNvSpPr txBox="1">
            <a:spLocks/>
          </p:cNvSpPr>
          <p:nvPr/>
        </p:nvSpPr>
        <p:spPr>
          <a:xfrm>
            <a:off x="2987824" y="1772816"/>
            <a:ext cx="2448272" cy="26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Leiden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Erwin Bakker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2 Subtítulo"/>
          <p:cNvSpPr txBox="1">
            <a:spLocks/>
          </p:cNvSpPr>
          <p:nvPr/>
        </p:nvSpPr>
        <p:spPr>
          <a:xfrm>
            <a:off x="6012160" y="1700808"/>
            <a:ext cx="2664296" cy="144016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Personal thanks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Catherine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Tylke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86 Grupo"/>
          <p:cNvGrpSpPr/>
          <p:nvPr/>
        </p:nvGrpSpPr>
        <p:grpSpPr>
          <a:xfrm>
            <a:off x="1043608" y="2420888"/>
            <a:ext cx="7848872" cy="3116539"/>
            <a:chOff x="240923" y="2590800"/>
            <a:chExt cx="8761531" cy="3352800"/>
          </a:xfrm>
        </p:grpSpPr>
        <p:grpSp>
          <p:nvGrpSpPr>
            <p:cNvPr id="3" name="34 Grupo"/>
            <p:cNvGrpSpPr/>
            <p:nvPr/>
          </p:nvGrpSpPr>
          <p:grpSpPr>
            <a:xfrm>
              <a:off x="5954454" y="2590800"/>
              <a:ext cx="3048000" cy="3352800"/>
              <a:chOff x="6106854" y="2362200"/>
              <a:chExt cx="3048000" cy="3352800"/>
            </a:xfrm>
          </p:grpSpPr>
          <p:pic>
            <p:nvPicPr>
              <p:cNvPr id="22" name="21 Imagen" descr="ploidy.png"/>
              <p:cNvPicPr>
                <a:picLocks noChangeAspect="1"/>
              </p:cNvPicPr>
              <p:nvPr/>
            </p:nvPicPr>
            <p:blipFill>
              <a:blip r:embed="rId3" cstate="print"/>
              <a:srcRect l="67926" r="-1889"/>
              <a:stretch>
                <a:fillRect/>
              </a:stretch>
            </p:blipFill>
            <p:spPr>
              <a:xfrm>
                <a:off x="6263629" y="2362200"/>
                <a:ext cx="2286000" cy="2514600"/>
              </a:xfrm>
              <a:prstGeom prst="rect">
                <a:avLst/>
              </a:prstGeom>
            </p:spPr>
          </p:pic>
          <p:sp>
            <p:nvSpPr>
              <p:cNvPr id="26" name="25 CuadroTexto"/>
              <p:cNvSpPr txBox="1"/>
              <p:nvPr/>
            </p:nvSpPr>
            <p:spPr>
              <a:xfrm>
                <a:off x="6106854" y="5015955"/>
                <a:ext cx="3048000" cy="69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Different sets for each chromosome</a:t>
                </a:r>
                <a:endParaRPr lang="en-US" sz="1200" b="1" dirty="0"/>
              </a:p>
            </p:txBody>
          </p:sp>
        </p:grpSp>
        <p:grpSp>
          <p:nvGrpSpPr>
            <p:cNvPr id="4" name="31 Grupo"/>
            <p:cNvGrpSpPr/>
            <p:nvPr/>
          </p:nvGrpSpPr>
          <p:grpSpPr>
            <a:xfrm>
              <a:off x="3099307" y="2590800"/>
              <a:ext cx="2286001" cy="3352800"/>
              <a:chOff x="2987340" y="1981200"/>
              <a:chExt cx="1371599" cy="2138065"/>
            </a:xfrm>
          </p:grpSpPr>
          <p:sp>
            <p:nvSpPr>
              <p:cNvPr id="25" name="24 CuadroTexto"/>
              <p:cNvSpPr txBox="1"/>
              <p:nvPr/>
            </p:nvSpPr>
            <p:spPr>
              <a:xfrm>
                <a:off x="2987340" y="3657600"/>
                <a:ext cx="1371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 sets of chromosomes</a:t>
                </a:r>
                <a:endParaRPr lang="en-US" sz="1200" b="1" dirty="0"/>
              </a:p>
            </p:txBody>
          </p:sp>
          <p:grpSp>
            <p:nvGrpSpPr>
              <p:cNvPr id="5" name="31 Grupo"/>
              <p:cNvGrpSpPr/>
              <p:nvPr/>
            </p:nvGrpSpPr>
            <p:grpSpPr>
              <a:xfrm>
                <a:off x="2987340" y="1981200"/>
                <a:ext cx="1295399" cy="1578303"/>
                <a:chOff x="2987340" y="1981200"/>
                <a:chExt cx="1295399" cy="1578303"/>
              </a:xfrm>
            </p:grpSpPr>
            <p:pic>
              <p:nvPicPr>
                <p:cNvPr id="20" name="19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r="67924"/>
                <a:stretch>
                  <a:fillRect/>
                </a:stretch>
              </p:blipFill>
              <p:spPr>
                <a:xfrm>
                  <a:off x="2987340" y="1981200"/>
                  <a:ext cx="1295399" cy="1578303"/>
                </a:xfrm>
                <a:prstGeom prst="rect">
                  <a:avLst/>
                </a:prstGeom>
              </p:spPr>
            </p:pic>
            <p:pic>
              <p:nvPicPr>
                <p:cNvPr id="29" name="28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39623" r="33961" b="80688"/>
                <a:stretch>
                  <a:fillRect/>
                </a:stretch>
              </p:blipFill>
              <p:spPr>
                <a:xfrm>
                  <a:off x="3153224" y="1981200"/>
                  <a:ext cx="1066799" cy="304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30 Grupo"/>
            <p:cNvGrpSpPr/>
            <p:nvPr/>
          </p:nvGrpSpPr>
          <p:grpSpPr>
            <a:xfrm>
              <a:off x="240923" y="2590801"/>
              <a:ext cx="1848763" cy="2877591"/>
              <a:chOff x="1007587" y="1981200"/>
              <a:chExt cx="1073475" cy="1835026"/>
            </a:xfrm>
          </p:grpSpPr>
          <p:sp>
            <p:nvSpPr>
              <p:cNvPr id="24" name="23 CuadroTexto"/>
              <p:cNvSpPr txBox="1"/>
              <p:nvPr/>
            </p:nvSpPr>
            <p:spPr>
              <a:xfrm>
                <a:off x="1007587" y="3626194"/>
                <a:ext cx="1073475" cy="19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 set of chromosomes</a:t>
                </a:r>
                <a:endParaRPr lang="en-US" sz="1200" b="1" dirty="0"/>
              </a:p>
            </p:txBody>
          </p:sp>
          <p:grpSp>
            <p:nvGrpSpPr>
              <p:cNvPr id="7" name="29 Grupo"/>
              <p:cNvGrpSpPr/>
              <p:nvPr/>
            </p:nvGrpSpPr>
            <p:grpSpPr>
              <a:xfrm>
                <a:off x="1007587" y="1981200"/>
                <a:ext cx="1073475" cy="1578303"/>
                <a:chOff x="1007587" y="1981200"/>
                <a:chExt cx="1073475" cy="1578303"/>
              </a:xfrm>
            </p:grpSpPr>
            <p:pic>
              <p:nvPicPr>
                <p:cNvPr id="21" name="20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39623" r="33961"/>
                <a:stretch>
                  <a:fillRect/>
                </a:stretch>
              </p:blipFill>
              <p:spPr>
                <a:xfrm>
                  <a:off x="1014262" y="1981200"/>
                  <a:ext cx="1066800" cy="1578303"/>
                </a:xfrm>
                <a:prstGeom prst="rect">
                  <a:avLst/>
                </a:prstGeom>
              </p:spPr>
            </p:pic>
            <p:pic>
              <p:nvPicPr>
                <p:cNvPr id="19" name="18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5660" r="67924" b="80688"/>
                <a:stretch>
                  <a:fillRect/>
                </a:stretch>
              </p:blipFill>
              <p:spPr>
                <a:xfrm>
                  <a:off x="1007587" y="1987588"/>
                  <a:ext cx="1066800" cy="304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3" name="12 Rectángulo"/>
          <p:cNvSpPr/>
          <p:nvPr/>
        </p:nvSpPr>
        <p:spPr>
          <a:xfrm>
            <a:off x="1691680" y="1628800"/>
            <a:ext cx="5976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Ploidy</a:t>
            </a:r>
            <a:r>
              <a:rPr lang="en-US" sz="1600" dirty="0" smtClean="0"/>
              <a:t>: The number of sets of chromosomes within a cell or organism</a:t>
            </a:r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1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21" name="20 Imagen" descr="dna-l.jpg"/>
          <p:cNvPicPr>
            <a:picLocks noChangeAspect="1"/>
          </p:cNvPicPr>
          <p:nvPr/>
        </p:nvPicPr>
        <p:blipFill>
          <a:blip r:embed="rId3" cstate="print"/>
          <a:srcRect l="1829" t="2941" r="2151" b="2941"/>
          <a:stretch>
            <a:fillRect/>
          </a:stretch>
        </p:blipFill>
        <p:spPr>
          <a:xfrm>
            <a:off x="3059832" y="2718000"/>
            <a:ext cx="3779912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32483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9914</TotalTime>
  <Words>1537</Words>
  <Application>Microsoft Office PowerPoint</Application>
  <PresentationFormat>Presentación en pantalla (4:3)</PresentationFormat>
  <Paragraphs>550</Paragraphs>
  <Slides>70</Slides>
  <Notes>54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2" baseType="lpstr">
      <vt:lpstr>Tema de Office</vt:lpstr>
      <vt:lpstr>Ecuación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Error measure per number of mixtures</vt:lpstr>
      <vt:lpstr>Error measure per number of mixtures</vt:lpstr>
      <vt:lpstr>Error measure per number of mixtures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Mel Martin</dc:creator>
  <cp:lastModifiedBy>Mel Martin</cp:lastModifiedBy>
  <cp:revision>811</cp:revision>
  <dcterms:created xsi:type="dcterms:W3CDTF">2017-01-10T18:55:42Z</dcterms:created>
  <dcterms:modified xsi:type="dcterms:W3CDTF">2017-04-13T15:59:54Z</dcterms:modified>
</cp:coreProperties>
</file>